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6" r:id="rId2"/>
    <p:sldId id="267" r:id="rId3"/>
    <p:sldId id="256" r:id="rId4"/>
    <p:sldId id="259" r:id="rId5"/>
    <p:sldId id="258" r:id="rId6"/>
    <p:sldId id="260" r:id="rId7"/>
    <p:sldId id="261" r:id="rId8"/>
    <p:sldId id="262" r:id="rId9"/>
    <p:sldId id="263" r:id="rId10"/>
    <p:sldId id="268" r:id="rId11"/>
    <p:sldId id="25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64"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18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764828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30210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47543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38718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56796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6433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14628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65818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5532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06174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78231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0172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04206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99154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792773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89457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83182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78837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032493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26829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841761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5886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729" y="2773799"/>
            <a:ext cx="4868942" cy="2682002"/>
          </a:xfrm>
          <a:prstGeom prst="rect">
            <a:avLst/>
          </a:prstGeom>
        </p:spPr>
      </p:pic>
      <p:sp>
        <p:nvSpPr>
          <p:cNvPr id="6" name="Text 1"/>
          <p:cNvSpPr/>
          <p:nvPr/>
        </p:nvSpPr>
        <p:spPr>
          <a:xfrm>
            <a:off x="6350437" y="1027985"/>
            <a:ext cx="7415927" cy="2129314"/>
          </a:xfrm>
          <a:prstGeom prst="rect">
            <a:avLst/>
          </a:prstGeom>
          <a:noFill/>
          <a:ln/>
        </p:spPr>
        <p:txBody>
          <a:bodyPr wrap="square" rtlCol="0" anchor="t"/>
          <a:lstStyle/>
          <a:p>
            <a:pPr marL="0" indent="0">
              <a:lnSpc>
                <a:spcPts val="8384"/>
              </a:lnSpc>
              <a:buNone/>
            </a:pPr>
            <a:r>
              <a:rPr lang="en-US" sz="6707" b="1" dirty="0">
                <a:solidFill>
                  <a:srgbClr val="FFFFFF"/>
                </a:solidFill>
                <a:latin typeface="Instrument Sans" pitchFamily="34" charset="0"/>
                <a:ea typeface="Instrument Sans" pitchFamily="34" charset="-122"/>
                <a:cs typeface="Instrument Sans" pitchFamily="34" charset="-120"/>
              </a:rPr>
              <a:t>Home Energy Management System</a:t>
            </a:r>
            <a:endParaRPr lang="en-US" sz="6707" dirty="0"/>
          </a:p>
        </p:txBody>
      </p:sp>
      <p:sp>
        <p:nvSpPr>
          <p:cNvPr id="7" name="Text 2"/>
          <p:cNvSpPr/>
          <p:nvPr/>
        </p:nvSpPr>
        <p:spPr>
          <a:xfrm>
            <a:off x="6350437" y="4574500"/>
            <a:ext cx="7415927" cy="1580198"/>
          </a:xfrm>
          <a:prstGeom prst="rect">
            <a:avLst/>
          </a:prstGeom>
          <a:noFill/>
          <a:ln/>
        </p:spPr>
        <p:txBody>
          <a:bodyPr wrap="square" rtlCol="0" anchor="t"/>
          <a:lstStyle/>
          <a:p>
            <a:pPr marL="0" indent="0">
              <a:lnSpc>
                <a:spcPts val="3110"/>
              </a:lnSpc>
              <a:buNone/>
            </a:pPr>
            <a:r>
              <a:rPr lang="en-US" sz="1944" dirty="0">
                <a:solidFill>
                  <a:srgbClr val="CFD0D8"/>
                </a:solidFill>
                <a:latin typeface="Instrument Sans" pitchFamily="34" charset="0"/>
                <a:ea typeface="Instrument Sans" pitchFamily="34" charset="-122"/>
                <a:cs typeface="Instrument Sans" pitchFamily="34" charset="-120"/>
              </a:rPr>
              <a:t>Home energy management is a critical aspect of modern life. It involves optimizing the use of energy resources within a residential setting, aiming to reduce consumption, minimize costs, and improve sustainability.</a:t>
            </a:r>
            <a:endParaRPr lang="en-US" sz="1944" dirty="0"/>
          </a:p>
        </p:txBody>
      </p:sp>
    </p:spTree>
    <p:extLst>
      <p:ext uri="{BB962C8B-B14F-4D97-AF65-F5344CB8AC3E}">
        <p14:creationId xmlns:p14="http://schemas.microsoft.com/office/powerpoint/2010/main" val="108833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607" y="2800945"/>
            <a:ext cx="4919186" cy="2627709"/>
          </a:xfrm>
          <a:prstGeom prst="rect">
            <a:avLst/>
          </a:prstGeom>
        </p:spPr>
      </p:pic>
      <p:sp>
        <p:nvSpPr>
          <p:cNvPr id="6" name="Text 1"/>
          <p:cNvSpPr/>
          <p:nvPr/>
        </p:nvSpPr>
        <p:spPr>
          <a:xfrm>
            <a:off x="6280190" y="2501622"/>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Water </a:t>
            </a:r>
            <a:endParaRPr lang="en-US" sz="4465" dirty="0"/>
          </a:p>
        </p:txBody>
      </p:sp>
      <p:sp>
        <p:nvSpPr>
          <p:cNvPr id="7" name="Text 2"/>
          <p:cNvSpPr/>
          <p:nvPr/>
        </p:nvSpPr>
        <p:spPr>
          <a:xfrm>
            <a:off x="6280190" y="3550563"/>
            <a:ext cx="7556421" cy="217741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Our advanced water storage and distribution systems utilize cutting-edge technology to optimize water usage, conserve precious natural resources, and minimize electricity consumption. This integrated solution provides granular control, enabling adjustments to irrigation schedules and rapid leak detection for a more sustainable and efficient household water management approach.</a:t>
            </a:r>
            <a:endParaRPr lang="en-US" sz="1786" dirty="0"/>
          </a:p>
        </p:txBody>
      </p:sp>
    </p:spTree>
    <p:extLst>
      <p:ext uri="{BB962C8B-B14F-4D97-AF65-F5344CB8AC3E}">
        <p14:creationId xmlns:p14="http://schemas.microsoft.com/office/powerpoint/2010/main" val="76625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655088"/>
            <a:ext cx="4919424" cy="4919424"/>
          </a:xfrm>
          <a:prstGeom prst="rect">
            <a:avLst/>
          </a:prstGeom>
        </p:spPr>
      </p:pic>
      <p:sp>
        <p:nvSpPr>
          <p:cNvPr id="6" name="Text 1"/>
          <p:cNvSpPr/>
          <p:nvPr/>
        </p:nvSpPr>
        <p:spPr>
          <a:xfrm>
            <a:off x="6280190" y="2683073"/>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Water Management</a:t>
            </a:r>
            <a:endParaRPr lang="en-US" sz="4465" dirty="0"/>
          </a:p>
        </p:txBody>
      </p:sp>
      <p:sp>
        <p:nvSpPr>
          <p:cNvPr id="7" name="Text 2"/>
          <p:cNvSpPr/>
          <p:nvPr/>
        </p:nvSpPr>
        <p:spPr>
          <a:xfrm>
            <a:off x="6280190" y="3732014"/>
            <a:ext cx="7556421"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water management component of the home energy system employs innovative leak detection sensors placed at strategic locations. These sensors continuously monitor for water leaks and promptly notify the control unit to shut off the water supply, preventing costly water damage.</a:t>
            </a:r>
            <a:endParaRPr lang="en-US" sz="1786" dirty="0"/>
          </a:p>
        </p:txBody>
      </p:sp>
    </p:spTree>
    <p:extLst>
      <p:ext uri="{BB962C8B-B14F-4D97-AF65-F5344CB8AC3E}">
        <p14:creationId xmlns:p14="http://schemas.microsoft.com/office/powerpoint/2010/main" val="309160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428280"/>
          </a:xfrm>
          <a:prstGeom prst="rect">
            <a:avLst/>
          </a:prstGeom>
        </p:spPr>
      </p:pic>
      <p:sp>
        <p:nvSpPr>
          <p:cNvPr id="5" name="Text 1"/>
          <p:cNvSpPr/>
          <p:nvPr/>
        </p:nvSpPr>
        <p:spPr>
          <a:xfrm>
            <a:off x="892135" y="2963823"/>
            <a:ext cx="4856678" cy="606981"/>
          </a:xfrm>
          <a:prstGeom prst="rect">
            <a:avLst/>
          </a:prstGeom>
          <a:noFill/>
          <a:ln/>
        </p:spPr>
        <p:txBody>
          <a:bodyPr wrap="none" rtlCol="0" anchor="t"/>
          <a:lstStyle/>
          <a:p>
            <a:pPr marL="0" indent="0">
              <a:lnSpc>
                <a:spcPts val="4780"/>
              </a:lnSpc>
              <a:buNone/>
            </a:pPr>
            <a:r>
              <a:rPr lang="en-US" sz="3824" b="1" dirty="0">
                <a:solidFill>
                  <a:srgbClr val="FFFFFF"/>
                </a:solidFill>
                <a:latin typeface="Instrument Sans" pitchFamily="34" charset="0"/>
                <a:ea typeface="Instrument Sans" pitchFamily="34" charset="-122"/>
                <a:cs typeface="Instrument Sans" pitchFamily="34" charset="-120"/>
              </a:rPr>
              <a:t>Smart Water Control</a:t>
            </a:r>
            <a:endParaRPr lang="en-US" sz="3824" dirty="0"/>
          </a:p>
        </p:txBody>
      </p:sp>
      <p:sp>
        <p:nvSpPr>
          <p:cNvPr id="6" name="Shape 2"/>
          <p:cNvSpPr/>
          <p:nvPr/>
        </p:nvSpPr>
        <p:spPr>
          <a:xfrm>
            <a:off x="892135" y="5778103"/>
            <a:ext cx="12846010" cy="38814"/>
          </a:xfrm>
          <a:prstGeom prst="roundRect">
            <a:avLst>
              <a:gd name="adj" fmla="val 225232"/>
            </a:avLst>
          </a:prstGeom>
          <a:solidFill>
            <a:srgbClr val="55555C"/>
          </a:solidFill>
          <a:ln/>
        </p:spPr>
        <p:txBody>
          <a:bodyPr/>
          <a:lstStyle/>
          <a:p>
            <a:endParaRPr lang="en-US"/>
          </a:p>
        </p:txBody>
      </p:sp>
      <p:sp>
        <p:nvSpPr>
          <p:cNvPr id="7" name="Shape 3"/>
          <p:cNvSpPr/>
          <p:nvPr/>
        </p:nvSpPr>
        <p:spPr>
          <a:xfrm>
            <a:off x="4035623" y="5098316"/>
            <a:ext cx="38814" cy="679847"/>
          </a:xfrm>
          <a:prstGeom prst="roundRect">
            <a:avLst>
              <a:gd name="adj" fmla="val 225232"/>
            </a:avLst>
          </a:prstGeom>
          <a:solidFill>
            <a:srgbClr val="55555C"/>
          </a:solidFill>
          <a:ln/>
        </p:spPr>
        <p:txBody>
          <a:bodyPr/>
          <a:lstStyle/>
          <a:p>
            <a:endParaRPr lang="en-US"/>
          </a:p>
        </p:txBody>
      </p:sp>
      <p:sp>
        <p:nvSpPr>
          <p:cNvPr id="8" name="Shape 4"/>
          <p:cNvSpPr/>
          <p:nvPr/>
        </p:nvSpPr>
        <p:spPr>
          <a:xfrm>
            <a:off x="3836551" y="5559564"/>
            <a:ext cx="437078" cy="437078"/>
          </a:xfrm>
          <a:prstGeom prst="roundRect">
            <a:avLst>
              <a:gd name="adj" fmla="val 20001"/>
            </a:avLst>
          </a:prstGeom>
          <a:solidFill>
            <a:srgbClr val="3C3C43"/>
          </a:solidFill>
          <a:ln w="7620">
            <a:solidFill>
              <a:srgbClr val="55555C"/>
            </a:solidFill>
            <a:prstDash val="solid"/>
          </a:ln>
        </p:spPr>
        <p:txBody>
          <a:bodyPr/>
          <a:lstStyle/>
          <a:p>
            <a:endParaRPr lang="en-US"/>
          </a:p>
        </p:txBody>
      </p:sp>
      <p:sp>
        <p:nvSpPr>
          <p:cNvPr id="9" name="Text 5"/>
          <p:cNvSpPr/>
          <p:nvPr/>
        </p:nvSpPr>
        <p:spPr>
          <a:xfrm>
            <a:off x="3998714" y="5632430"/>
            <a:ext cx="112752" cy="291346"/>
          </a:xfrm>
          <a:prstGeom prst="rect">
            <a:avLst/>
          </a:prstGeom>
          <a:noFill/>
          <a:ln/>
        </p:spPr>
        <p:txBody>
          <a:bodyPr wrap="none" rtlCol="0" anchor="t"/>
          <a:lstStyle/>
          <a:p>
            <a:pPr marL="0" indent="0" algn="ctr">
              <a:lnSpc>
                <a:spcPts val="2295"/>
              </a:lnSpc>
              <a:buNone/>
            </a:pPr>
            <a:r>
              <a:rPr lang="en-US" sz="2295" b="1" dirty="0">
                <a:solidFill>
                  <a:srgbClr val="CFD0D8"/>
                </a:solidFill>
                <a:latin typeface="Instrument Sans" pitchFamily="34" charset="0"/>
                <a:ea typeface="Instrument Sans" pitchFamily="34" charset="-122"/>
                <a:cs typeface="Instrument Sans" pitchFamily="34" charset="-120"/>
              </a:rPr>
              <a:t>1</a:t>
            </a:r>
            <a:endParaRPr lang="en-US" sz="2295" dirty="0"/>
          </a:p>
        </p:txBody>
      </p:sp>
      <p:sp>
        <p:nvSpPr>
          <p:cNvPr id="10" name="Text 6"/>
          <p:cNvSpPr/>
          <p:nvPr/>
        </p:nvSpPr>
        <p:spPr>
          <a:xfrm>
            <a:off x="2840950" y="3862149"/>
            <a:ext cx="2428280" cy="303609"/>
          </a:xfrm>
          <a:prstGeom prst="rect">
            <a:avLst/>
          </a:prstGeom>
          <a:noFill/>
          <a:ln/>
        </p:spPr>
        <p:txBody>
          <a:bodyPr wrap="none" rtlCol="0" anchor="t"/>
          <a:lstStyle/>
          <a:p>
            <a:pPr marL="0" indent="0" algn="ctr">
              <a:lnSpc>
                <a:spcPts val="2390"/>
              </a:lnSpc>
              <a:buNone/>
            </a:pPr>
            <a:r>
              <a:rPr lang="en-US" sz="1912" b="1" dirty="0">
                <a:solidFill>
                  <a:srgbClr val="CFD0D8"/>
                </a:solidFill>
                <a:latin typeface="Instrument Sans" pitchFamily="34" charset="0"/>
                <a:ea typeface="Instrument Sans" pitchFamily="34" charset="-122"/>
                <a:cs typeface="Instrument Sans" pitchFamily="34" charset="-120"/>
              </a:rPr>
              <a:t>Leak Detection</a:t>
            </a:r>
            <a:endParaRPr lang="en-US" sz="1912" dirty="0"/>
          </a:p>
        </p:txBody>
      </p:sp>
      <p:sp>
        <p:nvSpPr>
          <p:cNvPr id="11" name="Text 7"/>
          <p:cNvSpPr/>
          <p:nvPr/>
        </p:nvSpPr>
        <p:spPr>
          <a:xfrm>
            <a:off x="1086326" y="4282202"/>
            <a:ext cx="5937528" cy="621744"/>
          </a:xfrm>
          <a:prstGeom prst="rect">
            <a:avLst/>
          </a:prstGeom>
          <a:noFill/>
          <a:ln/>
        </p:spPr>
        <p:txBody>
          <a:bodyPr wrap="square" rtlCol="0" anchor="t"/>
          <a:lstStyle/>
          <a:p>
            <a:pPr marL="0" indent="0" algn="ctr">
              <a:lnSpc>
                <a:spcPts val="2447"/>
              </a:lnSpc>
              <a:buNone/>
            </a:pPr>
            <a:r>
              <a:rPr lang="en-US" sz="1530" dirty="0">
                <a:solidFill>
                  <a:srgbClr val="CFD0D8"/>
                </a:solidFill>
                <a:latin typeface="Instrument Sans" pitchFamily="34" charset="0"/>
                <a:ea typeface="Instrument Sans" pitchFamily="34" charset="-122"/>
                <a:cs typeface="Instrument Sans" pitchFamily="34" charset="-120"/>
              </a:rPr>
              <a:t>Sensors constantly monitor for water leaks and alert the control unit.</a:t>
            </a:r>
            <a:endParaRPr lang="en-US" sz="1530" dirty="0"/>
          </a:p>
        </p:txBody>
      </p:sp>
      <p:sp>
        <p:nvSpPr>
          <p:cNvPr id="12" name="Shape 8"/>
          <p:cNvSpPr/>
          <p:nvPr/>
        </p:nvSpPr>
        <p:spPr>
          <a:xfrm>
            <a:off x="7295674" y="5778044"/>
            <a:ext cx="38814" cy="679847"/>
          </a:xfrm>
          <a:prstGeom prst="roundRect">
            <a:avLst>
              <a:gd name="adj" fmla="val 225232"/>
            </a:avLst>
          </a:prstGeom>
          <a:solidFill>
            <a:srgbClr val="55555C"/>
          </a:solidFill>
          <a:ln/>
        </p:spPr>
        <p:txBody>
          <a:bodyPr/>
          <a:lstStyle/>
          <a:p>
            <a:endParaRPr lang="en-US"/>
          </a:p>
        </p:txBody>
      </p:sp>
      <p:sp>
        <p:nvSpPr>
          <p:cNvPr id="13" name="Shape 9"/>
          <p:cNvSpPr/>
          <p:nvPr/>
        </p:nvSpPr>
        <p:spPr>
          <a:xfrm>
            <a:off x="7096601" y="5559564"/>
            <a:ext cx="437078" cy="437078"/>
          </a:xfrm>
          <a:prstGeom prst="roundRect">
            <a:avLst>
              <a:gd name="adj" fmla="val 20001"/>
            </a:avLst>
          </a:prstGeom>
          <a:solidFill>
            <a:srgbClr val="3C3C43"/>
          </a:solidFill>
          <a:ln w="7620">
            <a:solidFill>
              <a:srgbClr val="55555C"/>
            </a:solidFill>
            <a:prstDash val="solid"/>
          </a:ln>
        </p:spPr>
        <p:txBody>
          <a:bodyPr/>
          <a:lstStyle/>
          <a:p>
            <a:endParaRPr lang="en-US"/>
          </a:p>
        </p:txBody>
      </p:sp>
      <p:sp>
        <p:nvSpPr>
          <p:cNvPr id="14" name="Text 10"/>
          <p:cNvSpPr/>
          <p:nvPr/>
        </p:nvSpPr>
        <p:spPr>
          <a:xfrm>
            <a:off x="7233999" y="5632430"/>
            <a:ext cx="162282" cy="291346"/>
          </a:xfrm>
          <a:prstGeom prst="rect">
            <a:avLst/>
          </a:prstGeom>
          <a:noFill/>
          <a:ln/>
        </p:spPr>
        <p:txBody>
          <a:bodyPr wrap="none" rtlCol="0" anchor="t"/>
          <a:lstStyle/>
          <a:p>
            <a:pPr marL="0" indent="0" algn="ctr">
              <a:lnSpc>
                <a:spcPts val="2295"/>
              </a:lnSpc>
              <a:buNone/>
            </a:pPr>
            <a:r>
              <a:rPr lang="en-US" sz="2295" b="1" dirty="0">
                <a:solidFill>
                  <a:srgbClr val="CFD0D8"/>
                </a:solidFill>
                <a:latin typeface="Instrument Sans" pitchFamily="34" charset="0"/>
                <a:ea typeface="Instrument Sans" pitchFamily="34" charset="-122"/>
                <a:cs typeface="Instrument Sans" pitchFamily="34" charset="-120"/>
              </a:rPr>
              <a:t>2</a:t>
            </a:r>
            <a:endParaRPr lang="en-US" sz="2295" dirty="0"/>
          </a:p>
        </p:txBody>
      </p:sp>
      <p:sp>
        <p:nvSpPr>
          <p:cNvPr id="15" name="Text 11"/>
          <p:cNvSpPr/>
          <p:nvPr/>
        </p:nvSpPr>
        <p:spPr>
          <a:xfrm>
            <a:off x="6101001" y="6652260"/>
            <a:ext cx="2428280" cy="303609"/>
          </a:xfrm>
          <a:prstGeom prst="rect">
            <a:avLst/>
          </a:prstGeom>
          <a:noFill/>
          <a:ln/>
        </p:spPr>
        <p:txBody>
          <a:bodyPr wrap="none" rtlCol="0" anchor="t"/>
          <a:lstStyle/>
          <a:p>
            <a:pPr marL="0" indent="0" algn="ctr">
              <a:lnSpc>
                <a:spcPts val="2390"/>
              </a:lnSpc>
              <a:buNone/>
            </a:pPr>
            <a:r>
              <a:rPr lang="en-US" sz="1912" b="1" dirty="0">
                <a:solidFill>
                  <a:srgbClr val="CFD0D8"/>
                </a:solidFill>
                <a:latin typeface="Instrument Sans" pitchFamily="34" charset="0"/>
                <a:ea typeface="Instrument Sans" pitchFamily="34" charset="-122"/>
                <a:cs typeface="Instrument Sans" pitchFamily="34" charset="-120"/>
              </a:rPr>
              <a:t>Automated Shut-Off</a:t>
            </a:r>
            <a:endParaRPr lang="en-US" sz="1912" dirty="0"/>
          </a:p>
        </p:txBody>
      </p:sp>
      <p:sp>
        <p:nvSpPr>
          <p:cNvPr id="16" name="Text 12"/>
          <p:cNvSpPr/>
          <p:nvPr/>
        </p:nvSpPr>
        <p:spPr>
          <a:xfrm>
            <a:off x="4346377" y="7072313"/>
            <a:ext cx="5937528" cy="621744"/>
          </a:xfrm>
          <a:prstGeom prst="rect">
            <a:avLst/>
          </a:prstGeom>
          <a:noFill/>
          <a:ln/>
        </p:spPr>
        <p:txBody>
          <a:bodyPr wrap="square" rtlCol="0" anchor="t"/>
          <a:lstStyle/>
          <a:p>
            <a:pPr marL="0" indent="0" algn="ctr">
              <a:lnSpc>
                <a:spcPts val="2447"/>
              </a:lnSpc>
              <a:buNone/>
            </a:pPr>
            <a:r>
              <a:rPr lang="en-US" sz="1530" dirty="0">
                <a:solidFill>
                  <a:srgbClr val="CFD0D8"/>
                </a:solidFill>
                <a:latin typeface="Instrument Sans" pitchFamily="34" charset="0"/>
                <a:ea typeface="Instrument Sans" pitchFamily="34" charset="-122"/>
                <a:cs typeface="Instrument Sans" pitchFamily="34" charset="-120"/>
              </a:rPr>
              <a:t>The control unit signals the smart shut-off valve to immediately stop water flow when a leak is detected.</a:t>
            </a:r>
            <a:endParaRPr lang="en-US" sz="1530" dirty="0"/>
          </a:p>
        </p:txBody>
      </p:sp>
      <p:sp>
        <p:nvSpPr>
          <p:cNvPr id="17" name="Shape 13"/>
          <p:cNvSpPr/>
          <p:nvPr/>
        </p:nvSpPr>
        <p:spPr>
          <a:xfrm>
            <a:off x="10555724" y="5098316"/>
            <a:ext cx="38814" cy="679847"/>
          </a:xfrm>
          <a:prstGeom prst="roundRect">
            <a:avLst>
              <a:gd name="adj" fmla="val 225232"/>
            </a:avLst>
          </a:prstGeom>
          <a:solidFill>
            <a:srgbClr val="55555C"/>
          </a:solidFill>
          <a:ln/>
        </p:spPr>
        <p:txBody>
          <a:bodyPr/>
          <a:lstStyle/>
          <a:p>
            <a:endParaRPr lang="en-US"/>
          </a:p>
        </p:txBody>
      </p:sp>
      <p:sp>
        <p:nvSpPr>
          <p:cNvPr id="18" name="Shape 14"/>
          <p:cNvSpPr/>
          <p:nvPr/>
        </p:nvSpPr>
        <p:spPr>
          <a:xfrm>
            <a:off x="10356652" y="5559564"/>
            <a:ext cx="437078" cy="437078"/>
          </a:xfrm>
          <a:prstGeom prst="roundRect">
            <a:avLst>
              <a:gd name="adj" fmla="val 20001"/>
            </a:avLst>
          </a:prstGeom>
          <a:solidFill>
            <a:srgbClr val="3C3C43"/>
          </a:solidFill>
          <a:ln w="7620">
            <a:solidFill>
              <a:srgbClr val="55555C"/>
            </a:solidFill>
            <a:prstDash val="solid"/>
          </a:ln>
        </p:spPr>
        <p:txBody>
          <a:bodyPr/>
          <a:lstStyle/>
          <a:p>
            <a:endParaRPr lang="en-US"/>
          </a:p>
        </p:txBody>
      </p:sp>
      <p:sp>
        <p:nvSpPr>
          <p:cNvPr id="19" name="Text 15"/>
          <p:cNvSpPr/>
          <p:nvPr/>
        </p:nvSpPr>
        <p:spPr>
          <a:xfrm>
            <a:off x="10490835" y="5632430"/>
            <a:ext cx="168712" cy="291346"/>
          </a:xfrm>
          <a:prstGeom prst="rect">
            <a:avLst/>
          </a:prstGeom>
          <a:noFill/>
          <a:ln/>
        </p:spPr>
        <p:txBody>
          <a:bodyPr wrap="none" rtlCol="0" anchor="t"/>
          <a:lstStyle/>
          <a:p>
            <a:pPr marL="0" indent="0" algn="ctr">
              <a:lnSpc>
                <a:spcPts val="2295"/>
              </a:lnSpc>
              <a:buNone/>
            </a:pPr>
            <a:r>
              <a:rPr lang="en-US" sz="2295" b="1" dirty="0">
                <a:solidFill>
                  <a:srgbClr val="CFD0D8"/>
                </a:solidFill>
                <a:latin typeface="Instrument Sans" pitchFamily="34" charset="0"/>
                <a:ea typeface="Instrument Sans" pitchFamily="34" charset="-122"/>
                <a:cs typeface="Instrument Sans" pitchFamily="34" charset="-120"/>
              </a:rPr>
              <a:t>3</a:t>
            </a:r>
            <a:endParaRPr lang="en-US" sz="2295" dirty="0"/>
          </a:p>
        </p:txBody>
      </p:sp>
      <p:sp>
        <p:nvSpPr>
          <p:cNvPr id="20" name="Text 16"/>
          <p:cNvSpPr/>
          <p:nvPr/>
        </p:nvSpPr>
        <p:spPr>
          <a:xfrm>
            <a:off x="9361051" y="3862149"/>
            <a:ext cx="2428280" cy="303609"/>
          </a:xfrm>
          <a:prstGeom prst="rect">
            <a:avLst/>
          </a:prstGeom>
          <a:noFill/>
          <a:ln/>
        </p:spPr>
        <p:txBody>
          <a:bodyPr wrap="none" rtlCol="0" anchor="t"/>
          <a:lstStyle/>
          <a:p>
            <a:pPr marL="0" indent="0" algn="ctr">
              <a:lnSpc>
                <a:spcPts val="2390"/>
              </a:lnSpc>
              <a:buNone/>
            </a:pPr>
            <a:r>
              <a:rPr lang="en-US" sz="1912" b="1" dirty="0">
                <a:solidFill>
                  <a:srgbClr val="CFD0D8"/>
                </a:solidFill>
                <a:latin typeface="Instrument Sans" pitchFamily="34" charset="0"/>
                <a:ea typeface="Instrument Sans" pitchFamily="34" charset="-122"/>
                <a:cs typeface="Instrument Sans" pitchFamily="34" charset="-120"/>
              </a:rPr>
              <a:t>User Notifications</a:t>
            </a:r>
            <a:endParaRPr lang="en-US" sz="1912" dirty="0"/>
          </a:p>
        </p:txBody>
      </p:sp>
      <p:sp>
        <p:nvSpPr>
          <p:cNvPr id="21" name="Text 17"/>
          <p:cNvSpPr/>
          <p:nvPr/>
        </p:nvSpPr>
        <p:spPr>
          <a:xfrm>
            <a:off x="7606427" y="4282202"/>
            <a:ext cx="5937528" cy="621744"/>
          </a:xfrm>
          <a:prstGeom prst="rect">
            <a:avLst/>
          </a:prstGeom>
          <a:noFill/>
          <a:ln/>
        </p:spPr>
        <p:txBody>
          <a:bodyPr wrap="square" rtlCol="0" anchor="t"/>
          <a:lstStyle/>
          <a:p>
            <a:pPr marL="0" indent="0" algn="ctr">
              <a:lnSpc>
                <a:spcPts val="2447"/>
              </a:lnSpc>
              <a:buNone/>
            </a:pPr>
            <a:r>
              <a:rPr lang="en-US" sz="1530" dirty="0">
                <a:solidFill>
                  <a:srgbClr val="CFD0D8"/>
                </a:solidFill>
                <a:latin typeface="Instrument Sans" pitchFamily="34" charset="0"/>
                <a:ea typeface="Instrument Sans" pitchFamily="34" charset="-122"/>
                <a:cs typeface="Instrument Sans" pitchFamily="34" charset="-120"/>
              </a:rPr>
              <a:t>The system sends alerts to the user's smartphone or web app about the detected leak and actions taken.</a:t>
            </a:r>
            <a:endParaRPr lang="en-US" sz="1530" dirty="0"/>
          </a:p>
        </p:txBody>
      </p:sp>
    </p:spTree>
    <p:extLst>
      <p:ext uri="{BB962C8B-B14F-4D97-AF65-F5344CB8AC3E}">
        <p14:creationId xmlns:p14="http://schemas.microsoft.com/office/powerpoint/2010/main" val="192864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sp>
        <p:nvSpPr>
          <p:cNvPr id="4" name="Text 1"/>
          <p:cNvSpPr/>
          <p:nvPr/>
        </p:nvSpPr>
        <p:spPr>
          <a:xfrm>
            <a:off x="793790" y="2177058"/>
            <a:ext cx="5859185"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Integrated Monitoring</a:t>
            </a:r>
            <a:endParaRPr lang="en-US" sz="4465" dirty="0"/>
          </a:p>
        </p:txBody>
      </p:sp>
      <p:sp>
        <p:nvSpPr>
          <p:cNvPr id="5" name="Text 2"/>
          <p:cNvSpPr/>
          <p:nvPr/>
        </p:nvSpPr>
        <p:spPr>
          <a:xfrm>
            <a:off x="793790" y="3452813"/>
            <a:ext cx="2916793"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Water Usage Tracking</a:t>
            </a:r>
            <a:endParaRPr lang="en-US" sz="2233" dirty="0"/>
          </a:p>
        </p:txBody>
      </p:sp>
      <p:sp>
        <p:nvSpPr>
          <p:cNvPr id="6" name="Text 3"/>
          <p:cNvSpPr/>
          <p:nvPr/>
        </p:nvSpPr>
        <p:spPr>
          <a:xfrm>
            <a:off x="793790" y="4033957"/>
            <a:ext cx="3978116"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system tracks water consumption patterns and provides detailed usage reports to help users identify areas for improvement.</a:t>
            </a:r>
            <a:endParaRPr lang="en-US" sz="1786" dirty="0"/>
          </a:p>
        </p:txBody>
      </p:sp>
      <p:sp>
        <p:nvSpPr>
          <p:cNvPr id="7" name="Text 4"/>
          <p:cNvSpPr/>
          <p:nvPr/>
        </p:nvSpPr>
        <p:spPr>
          <a:xfrm>
            <a:off x="5332928" y="3452813"/>
            <a:ext cx="3015972"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Irrigation Optimization</a:t>
            </a:r>
            <a:endParaRPr lang="en-US" sz="2233" dirty="0"/>
          </a:p>
        </p:txBody>
      </p:sp>
      <p:sp>
        <p:nvSpPr>
          <p:cNvPr id="8" name="Text 5"/>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system can be programmed to automatically adjust irrigation schedules based on weather conditions and plant needs, reducing water waste.</a:t>
            </a:r>
            <a:endParaRPr lang="en-US" sz="1786" dirty="0"/>
          </a:p>
        </p:txBody>
      </p:sp>
      <p:sp>
        <p:nvSpPr>
          <p:cNvPr id="9" name="Text 6"/>
          <p:cNvSpPr/>
          <p:nvPr/>
        </p:nvSpPr>
        <p:spPr>
          <a:xfrm>
            <a:off x="9872067" y="3452813"/>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Leak Prevention</a:t>
            </a:r>
            <a:endParaRPr lang="en-US" sz="2233" dirty="0"/>
          </a:p>
        </p:txBody>
      </p:sp>
      <p:sp>
        <p:nvSpPr>
          <p:cNvPr id="10" name="Text 7"/>
          <p:cNvSpPr/>
          <p:nvPr/>
        </p:nvSpPr>
        <p:spPr>
          <a:xfrm>
            <a:off x="9872067" y="4033957"/>
            <a:ext cx="3978116"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Advanced analytics can predict potential leaks, allowing users to take proactive measures to maintain their plumbing system and avoid costly damages.</a:t>
            </a:r>
            <a:endParaRPr lang="en-US" sz="1786" dirty="0"/>
          </a:p>
        </p:txBody>
      </p:sp>
    </p:spTree>
    <p:extLst>
      <p:ext uri="{BB962C8B-B14F-4D97-AF65-F5344CB8AC3E}">
        <p14:creationId xmlns:p14="http://schemas.microsoft.com/office/powerpoint/2010/main" val="800804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147054"/>
            <a:ext cx="4919305" cy="3935492"/>
          </a:xfrm>
          <a:prstGeom prst="rect">
            <a:avLst/>
          </a:prstGeom>
        </p:spPr>
      </p:pic>
      <p:sp>
        <p:nvSpPr>
          <p:cNvPr id="6" name="Text 1"/>
          <p:cNvSpPr/>
          <p:nvPr/>
        </p:nvSpPr>
        <p:spPr>
          <a:xfrm>
            <a:off x="6280190" y="1279684"/>
            <a:ext cx="6001464"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Benefits of the System</a:t>
            </a:r>
            <a:endParaRPr lang="en-US" sz="4465" dirty="0"/>
          </a:p>
        </p:txBody>
      </p:sp>
      <p:sp>
        <p:nvSpPr>
          <p:cNvPr id="7" name="Shape 2"/>
          <p:cNvSpPr/>
          <p:nvPr/>
        </p:nvSpPr>
        <p:spPr>
          <a:xfrm>
            <a:off x="6280190" y="2583775"/>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8" name="Text 3"/>
          <p:cNvSpPr/>
          <p:nvPr/>
        </p:nvSpPr>
        <p:spPr>
          <a:xfrm>
            <a:off x="6469499" y="2668786"/>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7017306" y="2583775"/>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Water Conservation</a:t>
            </a:r>
            <a:endParaRPr lang="en-US" sz="2233" dirty="0"/>
          </a:p>
        </p:txBody>
      </p:sp>
      <p:sp>
        <p:nvSpPr>
          <p:cNvPr id="10" name="Text 5"/>
          <p:cNvSpPr/>
          <p:nvPr/>
        </p:nvSpPr>
        <p:spPr>
          <a:xfrm>
            <a:off x="7017306" y="3074194"/>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Reduces water consumption and waste through intelligent monitoring and control.</a:t>
            </a:r>
            <a:endParaRPr lang="en-US" sz="1786" dirty="0"/>
          </a:p>
        </p:txBody>
      </p:sp>
      <p:sp>
        <p:nvSpPr>
          <p:cNvPr id="11" name="Shape 6"/>
          <p:cNvSpPr/>
          <p:nvPr/>
        </p:nvSpPr>
        <p:spPr>
          <a:xfrm>
            <a:off x="10171867" y="2583775"/>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2" name="Text 7"/>
          <p:cNvSpPr/>
          <p:nvPr/>
        </p:nvSpPr>
        <p:spPr>
          <a:xfrm>
            <a:off x="10332244" y="2668786"/>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10908983" y="2583775"/>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Cost Savings</a:t>
            </a:r>
            <a:endParaRPr lang="en-US" sz="2233" dirty="0"/>
          </a:p>
        </p:txBody>
      </p:sp>
      <p:sp>
        <p:nvSpPr>
          <p:cNvPr id="14" name="Text 9"/>
          <p:cNvSpPr/>
          <p:nvPr/>
        </p:nvSpPr>
        <p:spPr>
          <a:xfrm>
            <a:off x="10908983" y="3074194"/>
            <a:ext cx="2927747"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Prevents water leaks and optimizes usage, leading to lower utility bills.</a:t>
            </a:r>
            <a:endParaRPr lang="en-US" sz="1786" dirty="0"/>
          </a:p>
        </p:txBody>
      </p:sp>
      <p:sp>
        <p:nvSpPr>
          <p:cNvPr id="15" name="Shape 10"/>
          <p:cNvSpPr/>
          <p:nvPr/>
        </p:nvSpPr>
        <p:spPr>
          <a:xfrm>
            <a:off x="6280190" y="5007769"/>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6" name="Text 11"/>
          <p:cNvSpPr/>
          <p:nvPr/>
        </p:nvSpPr>
        <p:spPr>
          <a:xfrm>
            <a:off x="6436757" y="5092779"/>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7017306" y="5007769"/>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Sustainability</a:t>
            </a:r>
            <a:endParaRPr lang="en-US" sz="2233" dirty="0"/>
          </a:p>
        </p:txBody>
      </p:sp>
      <p:sp>
        <p:nvSpPr>
          <p:cNvPr id="18" name="Text 13"/>
          <p:cNvSpPr/>
          <p:nvPr/>
        </p:nvSpPr>
        <p:spPr>
          <a:xfrm>
            <a:off x="7017306" y="5498187"/>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Promotes environmentally responsible practices by minimizing the household's water footprint.</a:t>
            </a:r>
            <a:endParaRPr lang="en-US" sz="1786" dirty="0"/>
          </a:p>
        </p:txBody>
      </p:sp>
      <p:sp>
        <p:nvSpPr>
          <p:cNvPr id="19" name="Shape 14"/>
          <p:cNvSpPr/>
          <p:nvPr/>
        </p:nvSpPr>
        <p:spPr>
          <a:xfrm>
            <a:off x="10171867" y="5007769"/>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20" name="Text 15"/>
          <p:cNvSpPr/>
          <p:nvPr/>
        </p:nvSpPr>
        <p:spPr>
          <a:xfrm>
            <a:off x="10322362" y="5092779"/>
            <a:ext cx="209312"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4</a:t>
            </a:r>
            <a:endParaRPr lang="en-US" sz="2679" dirty="0"/>
          </a:p>
        </p:txBody>
      </p:sp>
      <p:sp>
        <p:nvSpPr>
          <p:cNvPr id="21" name="Text 16"/>
          <p:cNvSpPr/>
          <p:nvPr/>
        </p:nvSpPr>
        <p:spPr>
          <a:xfrm>
            <a:off x="10908983" y="5007769"/>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Convenience</a:t>
            </a:r>
            <a:endParaRPr lang="en-US" sz="2233" dirty="0"/>
          </a:p>
        </p:txBody>
      </p:sp>
      <p:sp>
        <p:nvSpPr>
          <p:cNvPr id="22" name="Text 17"/>
          <p:cNvSpPr/>
          <p:nvPr/>
        </p:nvSpPr>
        <p:spPr>
          <a:xfrm>
            <a:off x="10908983" y="5498187"/>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Provides real-time data and remote access, allowing users to easily manage their water resources.</a:t>
            </a:r>
            <a:endParaRPr lang="en-US" sz="1786" dirty="0"/>
          </a:p>
        </p:txBody>
      </p:sp>
    </p:spTree>
    <p:extLst>
      <p:ext uri="{BB962C8B-B14F-4D97-AF65-F5344CB8AC3E}">
        <p14:creationId xmlns:p14="http://schemas.microsoft.com/office/powerpoint/2010/main" val="288162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413516"/>
            <a:ext cx="4919305" cy="3402568"/>
          </a:xfrm>
          <a:prstGeom prst="rect">
            <a:avLst/>
          </a:prstGeom>
        </p:spPr>
      </p:pic>
      <p:sp>
        <p:nvSpPr>
          <p:cNvPr id="6" name="Text 1"/>
          <p:cNvSpPr/>
          <p:nvPr/>
        </p:nvSpPr>
        <p:spPr>
          <a:xfrm>
            <a:off x="6280190" y="877133"/>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Conclusion</a:t>
            </a:r>
            <a:endParaRPr lang="en-US" sz="4465" dirty="0"/>
          </a:p>
        </p:txBody>
      </p:sp>
      <p:pic>
        <p:nvPicPr>
          <p:cNvPr id="7" name="Image 3" descr="preencoded.png"/>
          <p:cNvPicPr>
            <a:picLocks noChangeAspect="1"/>
          </p:cNvPicPr>
          <p:nvPr/>
        </p:nvPicPr>
        <p:blipFill>
          <a:blip r:embed="rId6"/>
          <a:stretch>
            <a:fillRect/>
          </a:stretch>
        </p:blipFill>
        <p:spPr>
          <a:xfrm>
            <a:off x="6280190" y="1926074"/>
            <a:ext cx="566976" cy="566976"/>
          </a:xfrm>
          <a:prstGeom prst="rect">
            <a:avLst/>
          </a:prstGeom>
        </p:spPr>
      </p:pic>
      <p:sp>
        <p:nvSpPr>
          <p:cNvPr id="8" name="Text 2"/>
          <p:cNvSpPr/>
          <p:nvPr/>
        </p:nvSpPr>
        <p:spPr>
          <a:xfrm>
            <a:off x="6280190" y="2719864"/>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Water Management</a:t>
            </a:r>
            <a:endParaRPr lang="en-US" sz="2233" dirty="0"/>
          </a:p>
        </p:txBody>
      </p:sp>
      <p:sp>
        <p:nvSpPr>
          <p:cNvPr id="9" name="Text 3"/>
          <p:cNvSpPr/>
          <p:nvPr/>
        </p:nvSpPr>
        <p:spPr>
          <a:xfrm>
            <a:off x="6280190" y="3210282"/>
            <a:ext cx="3608070"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Comprehensive water monitoring and control to optimize usage and prevent leaks.</a:t>
            </a:r>
            <a:endParaRPr lang="en-US" sz="1786" dirty="0"/>
          </a:p>
        </p:txBody>
      </p:sp>
      <p:pic>
        <p:nvPicPr>
          <p:cNvPr id="10" name="Image 4" descr="preencoded.png"/>
          <p:cNvPicPr>
            <a:picLocks noChangeAspect="1"/>
          </p:cNvPicPr>
          <p:nvPr/>
        </p:nvPicPr>
        <p:blipFill>
          <a:blip r:embed="rId7"/>
          <a:stretch>
            <a:fillRect/>
          </a:stretch>
        </p:blipFill>
        <p:spPr>
          <a:xfrm>
            <a:off x="10228421" y="1926074"/>
            <a:ext cx="566976" cy="566976"/>
          </a:xfrm>
          <a:prstGeom prst="rect">
            <a:avLst/>
          </a:prstGeom>
        </p:spPr>
      </p:pic>
      <p:sp>
        <p:nvSpPr>
          <p:cNvPr id="11" name="Text 4"/>
          <p:cNvSpPr/>
          <p:nvPr/>
        </p:nvSpPr>
        <p:spPr>
          <a:xfrm>
            <a:off x="10228421" y="2719864"/>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Energy Efficiency</a:t>
            </a:r>
            <a:endParaRPr lang="en-US" sz="2233" dirty="0"/>
          </a:p>
        </p:txBody>
      </p:sp>
      <p:sp>
        <p:nvSpPr>
          <p:cNvPr id="12" name="Text 5"/>
          <p:cNvSpPr/>
          <p:nvPr/>
        </p:nvSpPr>
        <p:spPr>
          <a:xfrm>
            <a:off x="10228421" y="3210282"/>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Reduced energy consumption associated with water heating and pumping.</a:t>
            </a:r>
            <a:endParaRPr lang="en-US" sz="1786" dirty="0"/>
          </a:p>
        </p:txBody>
      </p:sp>
      <p:pic>
        <p:nvPicPr>
          <p:cNvPr id="13" name="Image 5" descr="preencoded.png"/>
          <p:cNvPicPr>
            <a:picLocks noChangeAspect="1"/>
          </p:cNvPicPr>
          <p:nvPr/>
        </p:nvPicPr>
        <p:blipFill>
          <a:blip r:embed="rId8"/>
          <a:stretch>
            <a:fillRect/>
          </a:stretch>
        </p:blipFill>
        <p:spPr>
          <a:xfrm>
            <a:off x="6280190" y="4979432"/>
            <a:ext cx="566976" cy="566976"/>
          </a:xfrm>
          <a:prstGeom prst="rect">
            <a:avLst/>
          </a:prstGeom>
        </p:spPr>
      </p:pic>
      <p:sp>
        <p:nvSpPr>
          <p:cNvPr id="14" name="Text 6"/>
          <p:cNvSpPr/>
          <p:nvPr/>
        </p:nvSpPr>
        <p:spPr>
          <a:xfrm>
            <a:off x="6280190" y="5773222"/>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Cost Savings</a:t>
            </a:r>
            <a:endParaRPr lang="en-US" sz="2233" dirty="0"/>
          </a:p>
        </p:txBody>
      </p:sp>
      <p:sp>
        <p:nvSpPr>
          <p:cNvPr id="15" name="Text 7"/>
          <p:cNvSpPr/>
          <p:nvPr/>
        </p:nvSpPr>
        <p:spPr>
          <a:xfrm>
            <a:off x="6280190" y="6263640"/>
            <a:ext cx="3608070"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Lower utility bills and maintenance costs through proactive management.</a:t>
            </a:r>
            <a:endParaRPr lang="en-US" sz="1786" dirty="0"/>
          </a:p>
        </p:txBody>
      </p:sp>
      <p:pic>
        <p:nvPicPr>
          <p:cNvPr id="16" name="Image 6" descr="preencoded.png"/>
          <p:cNvPicPr>
            <a:picLocks noChangeAspect="1"/>
          </p:cNvPicPr>
          <p:nvPr/>
        </p:nvPicPr>
        <p:blipFill>
          <a:blip r:embed="rId9"/>
          <a:stretch>
            <a:fillRect/>
          </a:stretch>
        </p:blipFill>
        <p:spPr>
          <a:xfrm>
            <a:off x="10228421" y="4979432"/>
            <a:ext cx="566976" cy="566976"/>
          </a:xfrm>
          <a:prstGeom prst="rect">
            <a:avLst/>
          </a:prstGeom>
        </p:spPr>
      </p:pic>
      <p:sp>
        <p:nvSpPr>
          <p:cNvPr id="17" name="Text 8"/>
          <p:cNvSpPr/>
          <p:nvPr/>
        </p:nvSpPr>
        <p:spPr>
          <a:xfrm>
            <a:off x="10228421" y="5773222"/>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Sustainability</a:t>
            </a:r>
            <a:endParaRPr lang="en-US" sz="2233" dirty="0"/>
          </a:p>
        </p:txBody>
      </p:sp>
      <p:sp>
        <p:nvSpPr>
          <p:cNvPr id="18" name="Text 9"/>
          <p:cNvSpPr/>
          <p:nvPr/>
        </p:nvSpPr>
        <p:spPr>
          <a:xfrm>
            <a:off x="10228421" y="6263640"/>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Contributes to a more environmentally responsible and resource-efficient household.</a:t>
            </a:r>
            <a:endParaRPr lang="en-US" sz="1786" dirty="0"/>
          </a:p>
        </p:txBody>
      </p:sp>
    </p:spTree>
    <p:extLst>
      <p:ext uri="{BB962C8B-B14F-4D97-AF65-F5344CB8AC3E}">
        <p14:creationId xmlns:p14="http://schemas.microsoft.com/office/powerpoint/2010/main" val="393008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607" y="2800945"/>
            <a:ext cx="4919186" cy="2627709"/>
          </a:xfrm>
          <a:prstGeom prst="rect">
            <a:avLst/>
          </a:prstGeom>
        </p:spPr>
      </p:pic>
      <p:sp>
        <p:nvSpPr>
          <p:cNvPr id="6" name="Text 1"/>
          <p:cNvSpPr/>
          <p:nvPr/>
        </p:nvSpPr>
        <p:spPr>
          <a:xfrm>
            <a:off x="6280190" y="2185392"/>
            <a:ext cx="7556421" cy="978218"/>
          </a:xfrm>
          <a:prstGeom prst="rect">
            <a:avLst/>
          </a:prstGeom>
          <a:noFill/>
          <a:ln/>
        </p:spPr>
        <p:txBody>
          <a:bodyPr wrap="none" rtlCol="0" anchor="t"/>
          <a:lstStyle/>
          <a:p>
            <a:pPr marL="0" indent="0">
              <a:lnSpc>
                <a:spcPts val="7702"/>
              </a:lnSpc>
              <a:buNone/>
            </a:pPr>
            <a:r>
              <a:rPr lang="en-US" sz="6162" b="1" dirty="0">
                <a:solidFill>
                  <a:srgbClr val="FFFFFF"/>
                </a:solidFill>
                <a:latin typeface="Instrument Sans" pitchFamily="34" charset="0"/>
                <a:ea typeface="Instrument Sans" pitchFamily="34" charset="-122"/>
                <a:cs typeface="Instrument Sans" pitchFamily="34" charset="-120"/>
              </a:rPr>
              <a:t>Electricity</a:t>
            </a:r>
            <a:endParaRPr lang="en-US" sz="6162" dirty="0"/>
          </a:p>
        </p:txBody>
      </p:sp>
      <p:sp>
        <p:nvSpPr>
          <p:cNvPr id="7" name="Text 2"/>
          <p:cNvSpPr/>
          <p:nvPr/>
        </p:nvSpPr>
        <p:spPr>
          <a:xfrm>
            <a:off x="6280190" y="3503771"/>
            <a:ext cx="7556421" cy="254031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Electricity management in homes is becoming increasingly important as we strive for greater energy efficiency and cost savings. Managing electricity effectively involves monitoring and controlling electrical devices and appliances to ensure they are used only when needed. The integration of smart technologies and IoT devices into home energy systems has revolutionized how we manage electricity, making it possible to automate and optimize usage in real-time.</a:t>
            </a:r>
            <a:endParaRPr lang="en-US" sz="1786" dirty="0"/>
          </a:p>
        </p:txBody>
      </p:sp>
    </p:spTree>
    <p:extLst>
      <p:ext uri="{BB962C8B-B14F-4D97-AF65-F5344CB8AC3E}">
        <p14:creationId xmlns:p14="http://schemas.microsoft.com/office/powerpoint/2010/main" val="1499392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110383"/>
          </a:xfrm>
          <a:prstGeom prst="rect">
            <a:avLst/>
          </a:prstGeom>
        </p:spPr>
      </p:pic>
      <p:sp>
        <p:nvSpPr>
          <p:cNvPr id="5" name="Text 1"/>
          <p:cNvSpPr/>
          <p:nvPr/>
        </p:nvSpPr>
        <p:spPr>
          <a:xfrm>
            <a:off x="1733193" y="2709624"/>
            <a:ext cx="6084689" cy="527566"/>
          </a:xfrm>
          <a:prstGeom prst="rect">
            <a:avLst/>
          </a:prstGeom>
          <a:noFill/>
          <a:ln/>
        </p:spPr>
        <p:txBody>
          <a:bodyPr wrap="none" rtlCol="0" anchor="t"/>
          <a:lstStyle/>
          <a:p>
            <a:pPr marL="0" indent="0">
              <a:lnSpc>
                <a:spcPts val="4154"/>
              </a:lnSpc>
              <a:buNone/>
            </a:pPr>
            <a:r>
              <a:rPr lang="en-US" sz="3323" b="1" dirty="0">
                <a:solidFill>
                  <a:srgbClr val="FFFFFF"/>
                </a:solidFill>
                <a:latin typeface="Instrument Sans" pitchFamily="34" charset="0"/>
                <a:ea typeface="Instrument Sans" pitchFamily="34" charset="-122"/>
                <a:cs typeface="Instrument Sans" pitchFamily="34" charset="-120"/>
              </a:rPr>
              <a:t>Electricity: Innovative Features</a:t>
            </a:r>
            <a:endParaRPr lang="en-US" sz="3323" dirty="0"/>
          </a:p>
        </p:txBody>
      </p:sp>
      <p:sp>
        <p:nvSpPr>
          <p:cNvPr id="6" name="Shape 2"/>
          <p:cNvSpPr/>
          <p:nvPr/>
        </p:nvSpPr>
        <p:spPr>
          <a:xfrm>
            <a:off x="1733193" y="5695355"/>
            <a:ext cx="11163895" cy="33695"/>
          </a:xfrm>
          <a:prstGeom prst="roundRect">
            <a:avLst>
              <a:gd name="adj" fmla="val 225476"/>
            </a:avLst>
          </a:prstGeom>
          <a:solidFill>
            <a:srgbClr val="55555C"/>
          </a:solidFill>
          <a:ln/>
        </p:spPr>
        <p:txBody>
          <a:bodyPr/>
          <a:lstStyle/>
          <a:p>
            <a:endParaRPr lang="en-US"/>
          </a:p>
        </p:txBody>
      </p:sp>
      <p:sp>
        <p:nvSpPr>
          <p:cNvPr id="7" name="Shape 3"/>
          <p:cNvSpPr/>
          <p:nvPr/>
        </p:nvSpPr>
        <p:spPr>
          <a:xfrm>
            <a:off x="4465022" y="5104448"/>
            <a:ext cx="33695" cy="590907"/>
          </a:xfrm>
          <a:prstGeom prst="roundRect">
            <a:avLst>
              <a:gd name="adj" fmla="val 225476"/>
            </a:avLst>
          </a:prstGeom>
          <a:solidFill>
            <a:srgbClr val="55555C"/>
          </a:solidFill>
          <a:ln/>
        </p:spPr>
        <p:txBody>
          <a:bodyPr/>
          <a:lstStyle/>
          <a:p>
            <a:endParaRPr lang="en-US"/>
          </a:p>
        </p:txBody>
      </p:sp>
      <p:sp>
        <p:nvSpPr>
          <p:cNvPr id="8" name="Shape 4"/>
          <p:cNvSpPr/>
          <p:nvPr/>
        </p:nvSpPr>
        <p:spPr>
          <a:xfrm>
            <a:off x="4291965" y="5505450"/>
            <a:ext cx="379809" cy="379809"/>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9" name="Text 5"/>
          <p:cNvSpPr/>
          <p:nvPr/>
        </p:nvSpPr>
        <p:spPr>
          <a:xfrm>
            <a:off x="4432816" y="5568672"/>
            <a:ext cx="97988" cy="253246"/>
          </a:xfrm>
          <a:prstGeom prst="rect">
            <a:avLst/>
          </a:prstGeom>
          <a:noFill/>
          <a:ln/>
        </p:spPr>
        <p:txBody>
          <a:bodyPr wrap="none" rtlCol="0" anchor="t"/>
          <a:lstStyle/>
          <a:p>
            <a:pPr marL="0" indent="0" algn="ctr">
              <a:lnSpc>
                <a:spcPts val="1994"/>
              </a:lnSpc>
              <a:buNone/>
            </a:pPr>
            <a:r>
              <a:rPr lang="en-US" sz="1994" b="1" dirty="0">
                <a:solidFill>
                  <a:srgbClr val="CFD0D8"/>
                </a:solidFill>
                <a:latin typeface="Instrument Sans" pitchFamily="34" charset="0"/>
                <a:ea typeface="Instrument Sans" pitchFamily="34" charset="-122"/>
                <a:cs typeface="Instrument Sans" pitchFamily="34" charset="-120"/>
              </a:rPr>
              <a:t>1</a:t>
            </a:r>
            <a:endParaRPr lang="en-US" sz="1994" dirty="0"/>
          </a:p>
        </p:txBody>
      </p:sp>
      <p:sp>
        <p:nvSpPr>
          <p:cNvPr id="10" name="Text 6"/>
          <p:cNvSpPr/>
          <p:nvPr/>
        </p:nvSpPr>
        <p:spPr>
          <a:xfrm>
            <a:off x="3401616" y="4030504"/>
            <a:ext cx="2160508" cy="263843"/>
          </a:xfrm>
          <a:prstGeom prst="rect">
            <a:avLst/>
          </a:prstGeom>
          <a:noFill/>
          <a:ln/>
        </p:spPr>
        <p:txBody>
          <a:bodyPr wrap="none" rtlCol="0" anchor="t"/>
          <a:lstStyle/>
          <a:p>
            <a:pPr marL="0" indent="0" algn="ctr">
              <a:lnSpc>
                <a:spcPts val="2077"/>
              </a:lnSpc>
              <a:buNone/>
            </a:pPr>
            <a:r>
              <a:rPr lang="en-US" sz="1662" b="1" dirty="0">
                <a:solidFill>
                  <a:srgbClr val="CFD0D8"/>
                </a:solidFill>
                <a:latin typeface="Instrument Sans" pitchFamily="34" charset="0"/>
                <a:ea typeface="Instrument Sans" pitchFamily="34" charset="-122"/>
                <a:cs typeface="Instrument Sans" pitchFamily="34" charset="-120"/>
              </a:rPr>
              <a:t>Occupancy Detection</a:t>
            </a:r>
            <a:endParaRPr lang="en-US" sz="1662" dirty="0"/>
          </a:p>
        </p:txBody>
      </p:sp>
      <p:sp>
        <p:nvSpPr>
          <p:cNvPr id="11" name="Text 7"/>
          <p:cNvSpPr/>
          <p:nvPr/>
        </p:nvSpPr>
        <p:spPr>
          <a:xfrm>
            <a:off x="1902023" y="4395549"/>
            <a:ext cx="5159812" cy="540068"/>
          </a:xfrm>
          <a:prstGeom prst="rect">
            <a:avLst/>
          </a:prstGeom>
          <a:noFill/>
          <a:ln/>
        </p:spPr>
        <p:txBody>
          <a:bodyPr wrap="square" rtlCol="0" anchor="t"/>
          <a:lstStyle/>
          <a:p>
            <a:pPr marL="0" indent="0" algn="ctr">
              <a:lnSpc>
                <a:spcPts val="2127"/>
              </a:lnSpc>
              <a:buNone/>
            </a:pPr>
            <a:r>
              <a:rPr lang="en-US" sz="1329" dirty="0">
                <a:solidFill>
                  <a:srgbClr val="CFD0D8"/>
                </a:solidFill>
                <a:latin typeface="Instrument Sans" pitchFamily="34" charset="0"/>
                <a:ea typeface="Instrument Sans" pitchFamily="34" charset="-122"/>
                <a:cs typeface="Instrument Sans" pitchFamily="34" charset="-120"/>
              </a:rPr>
              <a:t>Motion sensors in each room detect human presence, ensuring lights and devices are only active when needed.</a:t>
            </a:r>
            <a:endParaRPr lang="en-US" sz="1329" dirty="0"/>
          </a:p>
        </p:txBody>
      </p:sp>
      <p:sp>
        <p:nvSpPr>
          <p:cNvPr id="12" name="Shape 8"/>
          <p:cNvSpPr/>
          <p:nvPr/>
        </p:nvSpPr>
        <p:spPr>
          <a:xfrm>
            <a:off x="7298234" y="5695355"/>
            <a:ext cx="33695" cy="590907"/>
          </a:xfrm>
          <a:prstGeom prst="roundRect">
            <a:avLst>
              <a:gd name="adj" fmla="val 225476"/>
            </a:avLst>
          </a:prstGeom>
          <a:solidFill>
            <a:srgbClr val="55555C"/>
          </a:solidFill>
          <a:ln/>
        </p:spPr>
        <p:txBody>
          <a:bodyPr/>
          <a:lstStyle/>
          <a:p>
            <a:endParaRPr lang="en-US"/>
          </a:p>
        </p:txBody>
      </p:sp>
      <p:sp>
        <p:nvSpPr>
          <p:cNvPr id="13" name="Shape 9"/>
          <p:cNvSpPr/>
          <p:nvPr/>
        </p:nvSpPr>
        <p:spPr>
          <a:xfrm>
            <a:off x="7125176" y="5505450"/>
            <a:ext cx="379809" cy="379809"/>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14" name="Text 10"/>
          <p:cNvSpPr/>
          <p:nvPr/>
        </p:nvSpPr>
        <p:spPr>
          <a:xfrm>
            <a:off x="7244477" y="5568672"/>
            <a:ext cx="141089" cy="253246"/>
          </a:xfrm>
          <a:prstGeom prst="rect">
            <a:avLst/>
          </a:prstGeom>
          <a:noFill/>
          <a:ln/>
        </p:spPr>
        <p:txBody>
          <a:bodyPr wrap="none" rtlCol="0" anchor="t"/>
          <a:lstStyle/>
          <a:p>
            <a:pPr marL="0" indent="0" algn="ctr">
              <a:lnSpc>
                <a:spcPts val="1994"/>
              </a:lnSpc>
              <a:buNone/>
            </a:pPr>
            <a:r>
              <a:rPr lang="en-US" sz="1994" b="1" dirty="0">
                <a:solidFill>
                  <a:srgbClr val="CFD0D8"/>
                </a:solidFill>
                <a:latin typeface="Instrument Sans" pitchFamily="34" charset="0"/>
                <a:ea typeface="Instrument Sans" pitchFamily="34" charset="-122"/>
                <a:cs typeface="Instrument Sans" pitchFamily="34" charset="-120"/>
              </a:rPr>
              <a:t>2</a:t>
            </a:r>
            <a:endParaRPr lang="en-US" sz="1994" dirty="0"/>
          </a:p>
        </p:txBody>
      </p:sp>
      <p:sp>
        <p:nvSpPr>
          <p:cNvPr id="15" name="Text 11"/>
          <p:cNvSpPr/>
          <p:nvPr/>
        </p:nvSpPr>
        <p:spPr>
          <a:xfrm>
            <a:off x="6233279" y="6455093"/>
            <a:ext cx="2163485" cy="263843"/>
          </a:xfrm>
          <a:prstGeom prst="rect">
            <a:avLst/>
          </a:prstGeom>
          <a:noFill/>
          <a:ln/>
        </p:spPr>
        <p:txBody>
          <a:bodyPr wrap="none" rtlCol="0" anchor="t"/>
          <a:lstStyle/>
          <a:p>
            <a:pPr marL="0" indent="0" algn="ctr">
              <a:lnSpc>
                <a:spcPts val="2077"/>
              </a:lnSpc>
              <a:buNone/>
            </a:pPr>
            <a:r>
              <a:rPr lang="en-US" sz="1662" b="1" dirty="0">
                <a:solidFill>
                  <a:srgbClr val="CFD0D8"/>
                </a:solidFill>
                <a:latin typeface="Instrument Sans" pitchFamily="34" charset="0"/>
                <a:ea typeface="Instrument Sans" pitchFamily="34" charset="-122"/>
                <a:cs typeface="Instrument Sans" pitchFamily="34" charset="-120"/>
              </a:rPr>
              <a:t>Main Door Monitoring</a:t>
            </a:r>
            <a:endParaRPr lang="en-US" sz="1662" dirty="0"/>
          </a:p>
        </p:txBody>
      </p:sp>
      <p:sp>
        <p:nvSpPr>
          <p:cNvPr id="16" name="Text 12"/>
          <p:cNvSpPr/>
          <p:nvPr/>
        </p:nvSpPr>
        <p:spPr>
          <a:xfrm>
            <a:off x="4735116" y="6820138"/>
            <a:ext cx="5159931" cy="810101"/>
          </a:xfrm>
          <a:prstGeom prst="rect">
            <a:avLst/>
          </a:prstGeom>
          <a:noFill/>
          <a:ln/>
        </p:spPr>
        <p:txBody>
          <a:bodyPr wrap="square" rtlCol="0" anchor="t"/>
          <a:lstStyle/>
          <a:p>
            <a:pPr marL="0" indent="0" algn="ctr">
              <a:lnSpc>
                <a:spcPts val="2127"/>
              </a:lnSpc>
              <a:buNone/>
            </a:pPr>
            <a:r>
              <a:rPr lang="en-US" sz="1329" dirty="0">
                <a:solidFill>
                  <a:srgbClr val="CFD0D8"/>
                </a:solidFill>
                <a:latin typeface="Instrument Sans" pitchFamily="34" charset="0"/>
                <a:ea typeface="Instrument Sans" pitchFamily="34" charset="-122"/>
                <a:cs typeface="Instrument Sans" pitchFamily="34" charset="-120"/>
              </a:rPr>
              <a:t>The door sensor tracks the status of the main entrance, allowing the system to automatically shut off lights and equipment when the home is unoccupied.</a:t>
            </a:r>
            <a:endParaRPr lang="en-US" sz="1329" dirty="0"/>
          </a:p>
        </p:txBody>
      </p:sp>
      <p:sp>
        <p:nvSpPr>
          <p:cNvPr id="17" name="Shape 13"/>
          <p:cNvSpPr/>
          <p:nvPr/>
        </p:nvSpPr>
        <p:spPr>
          <a:xfrm>
            <a:off x="10131445" y="5104448"/>
            <a:ext cx="33695" cy="590907"/>
          </a:xfrm>
          <a:prstGeom prst="roundRect">
            <a:avLst>
              <a:gd name="adj" fmla="val 225476"/>
            </a:avLst>
          </a:prstGeom>
          <a:solidFill>
            <a:srgbClr val="55555C"/>
          </a:solidFill>
          <a:ln/>
        </p:spPr>
        <p:txBody>
          <a:bodyPr/>
          <a:lstStyle/>
          <a:p>
            <a:endParaRPr lang="en-US"/>
          </a:p>
        </p:txBody>
      </p:sp>
      <p:sp>
        <p:nvSpPr>
          <p:cNvPr id="18" name="Shape 14"/>
          <p:cNvSpPr/>
          <p:nvPr/>
        </p:nvSpPr>
        <p:spPr>
          <a:xfrm>
            <a:off x="9958388" y="5505450"/>
            <a:ext cx="379809" cy="379809"/>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19" name="Text 15"/>
          <p:cNvSpPr/>
          <p:nvPr/>
        </p:nvSpPr>
        <p:spPr>
          <a:xfrm>
            <a:off x="10074950" y="5568672"/>
            <a:ext cx="146566" cy="253246"/>
          </a:xfrm>
          <a:prstGeom prst="rect">
            <a:avLst/>
          </a:prstGeom>
          <a:noFill/>
          <a:ln/>
        </p:spPr>
        <p:txBody>
          <a:bodyPr wrap="none" rtlCol="0" anchor="t"/>
          <a:lstStyle/>
          <a:p>
            <a:pPr marL="0" indent="0" algn="ctr">
              <a:lnSpc>
                <a:spcPts val="1994"/>
              </a:lnSpc>
              <a:buNone/>
            </a:pPr>
            <a:r>
              <a:rPr lang="en-US" sz="1994" b="1" dirty="0">
                <a:solidFill>
                  <a:srgbClr val="CFD0D8"/>
                </a:solidFill>
                <a:latin typeface="Instrument Sans" pitchFamily="34" charset="0"/>
                <a:ea typeface="Instrument Sans" pitchFamily="34" charset="-122"/>
                <a:cs typeface="Instrument Sans" pitchFamily="34" charset="-120"/>
              </a:rPr>
              <a:t>3</a:t>
            </a:r>
            <a:endParaRPr lang="en-US" sz="1994" dirty="0"/>
          </a:p>
        </p:txBody>
      </p:sp>
      <p:sp>
        <p:nvSpPr>
          <p:cNvPr id="20" name="Text 16"/>
          <p:cNvSpPr/>
          <p:nvPr/>
        </p:nvSpPr>
        <p:spPr>
          <a:xfrm>
            <a:off x="9093041" y="3490436"/>
            <a:ext cx="2110383" cy="263843"/>
          </a:xfrm>
          <a:prstGeom prst="rect">
            <a:avLst/>
          </a:prstGeom>
          <a:noFill/>
          <a:ln/>
        </p:spPr>
        <p:txBody>
          <a:bodyPr wrap="none" rtlCol="0" anchor="t"/>
          <a:lstStyle/>
          <a:p>
            <a:pPr marL="0" indent="0" algn="ctr">
              <a:lnSpc>
                <a:spcPts val="2077"/>
              </a:lnSpc>
              <a:buNone/>
            </a:pPr>
            <a:r>
              <a:rPr lang="en-US" sz="1662" b="1" dirty="0">
                <a:solidFill>
                  <a:srgbClr val="CFD0D8"/>
                </a:solidFill>
                <a:latin typeface="Instrument Sans" pitchFamily="34" charset="0"/>
                <a:ea typeface="Instrument Sans" pitchFamily="34" charset="-122"/>
                <a:cs typeface="Instrument Sans" pitchFamily="34" charset="-120"/>
              </a:rPr>
              <a:t>Automated Shut-Off</a:t>
            </a:r>
            <a:endParaRPr lang="en-US" sz="1662" dirty="0"/>
          </a:p>
        </p:txBody>
      </p:sp>
      <p:sp>
        <p:nvSpPr>
          <p:cNvPr id="21" name="Text 17"/>
          <p:cNvSpPr/>
          <p:nvPr/>
        </p:nvSpPr>
        <p:spPr>
          <a:xfrm>
            <a:off x="7568327" y="3855482"/>
            <a:ext cx="5159931" cy="1080135"/>
          </a:xfrm>
          <a:prstGeom prst="rect">
            <a:avLst/>
          </a:prstGeom>
          <a:noFill/>
          <a:ln/>
        </p:spPr>
        <p:txBody>
          <a:bodyPr wrap="square" rtlCol="0" anchor="t"/>
          <a:lstStyle/>
          <a:p>
            <a:pPr marL="0" indent="0" algn="ctr">
              <a:lnSpc>
                <a:spcPts val="2127"/>
              </a:lnSpc>
              <a:buNone/>
            </a:pPr>
            <a:r>
              <a:rPr lang="en-US" sz="1329" dirty="0">
                <a:solidFill>
                  <a:srgbClr val="CFD0D8"/>
                </a:solidFill>
                <a:latin typeface="Instrument Sans" pitchFamily="34" charset="0"/>
                <a:ea typeface="Instrument Sans" pitchFamily="34" charset="-122"/>
                <a:cs typeface="Instrument Sans" pitchFamily="34" charset="-120"/>
              </a:rPr>
              <a:t>The control unit processes sensor inputs and manages the smart switches/plugs to intelligently control electrical devices based on occupancy and door status. This includes automated shut-off of devices when the home is empty.</a:t>
            </a:r>
            <a:endParaRPr lang="en-US" sz="1329" dirty="0"/>
          </a:p>
        </p:txBody>
      </p:sp>
    </p:spTree>
    <p:extLst>
      <p:ext uri="{BB962C8B-B14F-4D97-AF65-F5344CB8AC3E}">
        <p14:creationId xmlns:p14="http://schemas.microsoft.com/office/powerpoint/2010/main" val="3721721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474952"/>
            <a:ext cx="4919305" cy="3279577"/>
          </a:xfrm>
          <a:prstGeom prst="rect">
            <a:avLst/>
          </a:prstGeom>
        </p:spPr>
      </p:pic>
      <p:sp>
        <p:nvSpPr>
          <p:cNvPr id="6" name="Text 1"/>
          <p:cNvSpPr/>
          <p:nvPr/>
        </p:nvSpPr>
        <p:spPr>
          <a:xfrm>
            <a:off x="793790" y="1102519"/>
            <a:ext cx="6411992"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Electricity Management</a:t>
            </a:r>
            <a:endParaRPr lang="en-US" sz="4465" dirty="0"/>
          </a:p>
        </p:txBody>
      </p:sp>
      <p:sp>
        <p:nvSpPr>
          <p:cNvPr id="7" name="Shape 2"/>
          <p:cNvSpPr/>
          <p:nvPr/>
        </p:nvSpPr>
        <p:spPr>
          <a:xfrm>
            <a:off x="793790" y="2406610"/>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8" name="Text 3"/>
          <p:cNvSpPr/>
          <p:nvPr/>
        </p:nvSpPr>
        <p:spPr>
          <a:xfrm>
            <a:off x="983099" y="2491621"/>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1530906" y="2406610"/>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Motion Sensors</a:t>
            </a:r>
            <a:endParaRPr lang="en-US" sz="2233" dirty="0"/>
          </a:p>
        </p:txBody>
      </p:sp>
      <p:sp>
        <p:nvSpPr>
          <p:cNvPr id="10" name="Text 5"/>
          <p:cNvSpPr/>
          <p:nvPr/>
        </p:nvSpPr>
        <p:spPr>
          <a:xfrm>
            <a:off x="1530906" y="2897029"/>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Detect occupancy to automatically control lighting and electrical devices.</a:t>
            </a:r>
            <a:endParaRPr lang="en-US" sz="1786" dirty="0"/>
          </a:p>
        </p:txBody>
      </p:sp>
      <p:sp>
        <p:nvSpPr>
          <p:cNvPr id="11" name="Shape 6"/>
          <p:cNvSpPr/>
          <p:nvPr/>
        </p:nvSpPr>
        <p:spPr>
          <a:xfrm>
            <a:off x="4685467" y="2406610"/>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2" name="Text 7"/>
          <p:cNvSpPr/>
          <p:nvPr/>
        </p:nvSpPr>
        <p:spPr>
          <a:xfrm>
            <a:off x="4845844" y="2491621"/>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5422583" y="2406610"/>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Door Sensor</a:t>
            </a:r>
            <a:endParaRPr lang="en-US" sz="2233" dirty="0"/>
          </a:p>
        </p:txBody>
      </p:sp>
      <p:sp>
        <p:nvSpPr>
          <p:cNvPr id="14" name="Text 9"/>
          <p:cNvSpPr/>
          <p:nvPr/>
        </p:nvSpPr>
        <p:spPr>
          <a:xfrm>
            <a:off x="5422583" y="2897029"/>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Monitor the main door status to optimize energy usage when the home is unoccupied.</a:t>
            </a:r>
            <a:endParaRPr lang="en-US" sz="1786" dirty="0"/>
          </a:p>
        </p:txBody>
      </p:sp>
      <p:sp>
        <p:nvSpPr>
          <p:cNvPr id="15" name="Shape 10"/>
          <p:cNvSpPr/>
          <p:nvPr/>
        </p:nvSpPr>
        <p:spPr>
          <a:xfrm>
            <a:off x="793790" y="4830604"/>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6" name="Text 11"/>
          <p:cNvSpPr/>
          <p:nvPr/>
        </p:nvSpPr>
        <p:spPr>
          <a:xfrm>
            <a:off x="950357" y="4915614"/>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1530906" y="4830604"/>
            <a:ext cx="2927747" cy="708660"/>
          </a:xfrm>
          <a:prstGeom prst="rect">
            <a:avLst/>
          </a:prstGeom>
          <a:noFill/>
          <a:ln/>
        </p:spPr>
        <p:txBody>
          <a:bodyPr wrap="squar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Smart Switches/Plugs</a:t>
            </a:r>
            <a:endParaRPr lang="en-US" sz="2233" dirty="0"/>
          </a:p>
        </p:txBody>
      </p:sp>
      <p:sp>
        <p:nvSpPr>
          <p:cNvPr id="18" name="Text 13"/>
          <p:cNvSpPr/>
          <p:nvPr/>
        </p:nvSpPr>
        <p:spPr>
          <a:xfrm>
            <a:off x="1530906" y="5675352"/>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Remotely control and monitor the energy consumption of individual electrical devices.</a:t>
            </a:r>
            <a:endParaRPr lang="en-US" sz="1786" dirty="0"/>
          </a:p>
        </p:txBody>
      </p:sp>
      <p:sp>
        <p:nvSpPr>
          <p:cNvPr id="19" name="Shape 14"/>
          <p:cNvSpPr/>
          <p:nvPr/>
        </p:nvSpPr>
        <p:spPr>
          <a:xfrm>
            <a:off x="4685467" y="4830604"/>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20" name="Text 15"/>
          <p:cNvSpPr/>
          <p:nvPr/>
        </p:nvSpPr>
        <p:spPr>
          <a:xfrm>
            <a:off x="4835962" y="4915614"/>
            <a:ext cx="209312"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4</a:t>
            </a:r>
            <a:endParaRPr lang="en-US" sz="2679" dirty="0"/>
          </a:p>
        </p:txBody>
      </p:sp>
      <p:sp>
        <p:nvSpPr>
          <p:cNvPr id="21" name="Text 16"/>
          <p:cNvSpPr/>
          <p:nvPr/>
        </p:nvSpPr>
        <p:spPr>
          <a:xfrm>
            <a:off x="5422583" y="4830604"/>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Central Control Unit</a:t>
            </a:r>
            <a:endParaRPr lang="en-US" sz="2233" dirty="0"/>
          </a:p>
        </p:txBody>
      </p:sp>
      <p:sp>
        <p:nvSpPr>
          <p:cNvPr id="22" name="Text 17"/>
          <p:cNvSpPr/>
          <p:nvPr/>
        </p:nvSpPr>
        <p:spPr>
          <a:xfrm>
            <a:off x="5422583" y="5321022"/>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Processes sensor data and manages the smart switches/plugs to automate energy-saving actions.</a:t>
            </a:r>
            <a:endParaRPr lang="en-US" sz="1786" dirty="0"/>
          </a:p>
        </p:txBody>
      </p:sp>
    </p:spTree>
    <p:extLst>
      <p:ext uri="{BB962C8B-B14F-4D97-AF65-F5344CB8AC3E}">
        <p14:creationId xmlns:p14="http://schemas.microsoft.com/office/powerpoint/2010/main" val="11933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sp>
        <p:nvSpPr>
          <p:cNvPr id="4" name="Text 1"/>
          <p:cNvSpPr/>
          <p:nvPr/>
        </p:nvSpPr>
        <p:spPr>
          <a:xfrm>
            <a:off x="793790" y="2181344"/>
            <a:ext cx="8613577"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Electricity: System Components</a:t>
            </a:r>
            <a:endParaRPr lang="en-US" sz="4465" dirty="0"/>
          </a:p>
        </p:txBody>
      </p:sp>
      <p:sp>
        <p:nvSpPr>
          <p:cNvPr id="5" name="Text 2"/>
          <p:cNvSpPr/>
          <p:nvPr/>
        </p:nvSpPr>
        <p:spPr>
          <a:xfrm>
            <a:off x="793790" y="3457099"/>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Motion Sensors</a:t>
            </a:r>
            <a:endParaRPr lang="en-US" sz="2233" dirty="0"/>
          </a:p>
        </p:txBody>
      </p:sp>
      <p:sp>
        <p:nvSpPr>
          <p:cNvPr id="6" name="Text 3"/>
          <p:cNvSpPr/>
          <p:nvPr/>
        </p:nvSpPr>
        <p:spPr>
          <a:xfrm>
            <a:off x="793790" y="4038243"/>
            <a:ext cx="2845594"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Detect occupancy in each room to automate lighting and device control.</a:t>
            </a:r>
            <a:endParaRPr lang="en-US" sz="1786" dirty="0"/>
          </a:p>
        </p:txBody>
      </p:sp>
      <p:sp>
        <p:nvSpPr>
          <p:cNvPr id="7" name="Text 4"/>
          <p:cNvSpPr/>
          <p:nvPr/>
        </p:nvSpPr>
        <p:spPr>
          <a:xfrm>
            <a:off x="4200406" y="3457099"/>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Door Sensor</a:t>
            </a:r>
            <a:endParaRPr lang="en-US" sz="2233" dirty="0"/>
          </a:p>
        </p:txBody>
      </p:sp>
      <p:sp>
        <p:nvSpPr>
          <p:cNvPr id="8" name="Text 5"/>
          <p:cNvSpPr/>
          <p:nvPr/>
        </p:nvSpPr>
        <p:spPr>
          <a:xfrm>
            <a:off x="4200406" y="4038243"/>
            <a:ext cx="2845594"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Monitor the main entrance to optimize energy usage when the home is unoccupied.</a:t>
            </a:r>
            <a:endParaRPr lang="en-US" sz="1786" dirty="0"/>
          </a:p>
        </p:txBody>
      </p:sp>
      <p:sp>
        <p:nvSpPr>
          <p:cNvPr id="9" name="Text 6"/>
          <p:cNvSpPr/>
          <p:nvPr/>
        </p:nvSpPr>
        <p:spPr>
          <a:xfrm>
            <a:off x="7607022" y="3457099"/>
            <a:ext cx="2845594" cy="708660"/>
          </a:xfrm>
          <a:prstGeom prst="rect">
            <a:avLst/>
          </a:prstGeom>
          <a:noFill/>
          <a:ln/>
        </p:spPr>
        <p:txBody>
          <a:bodyPr wrap="squar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Smart Switches/Plugs</a:t>
            </a:r>
            <a:endParaRPr lang="en-US" sz="2233" dirty="0"/>
          </a:p>
        </p:txBody>
      </p:sp>
      <p:sp>
        <p:nvSpPr>
          <p:cNvPr id="10" name="Text 7"/>
          <p:cNvSpPr/>
          <p:nvPr/>
        </p:nvSpPr>
        <p:spPr>
          <a:xfrm>
            <a:off x="7607022" y="4392573"/>
            <a:ext cx="2845594"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Remotely control and monitor the energy consumption of individual electrical devices.</a:t>
            </a:r>
            <a:endParaRPr lang="en-US" sz="1786" dirty="0"/>
          </a:p>
        </p:txBody>
      </p:sp>
      <p:sp>
        <p:nvSpPr>
          <p:cNvPr id="11" name="Text 8"/>
          <p:cNvSpPr/>
          <p:nvPr/>
        </p:nvSpPr>
        <p:spPr>
          <a:xfrm>
            <a:off x="11013638" y="3457099"/>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Data Processing Unit</a:t>
            </a:r>
            <a:endParaRPr lang="en-US" sz="2233" dirty="0"/>
          </a:p>
        </p:txBody>
      </p:sp>
      <p:sp>
        <p:nvSpPr>
          <p:cNvPr id="12" name="Text 9"/>
          <p:cNvSpPr/>
          <p:nvPr/>
        </p:nvSpPr>
        <p:spPr>
          <a:xfrm>
            <a:off x="11013638" y="4038243"/>
            <a:ext cx="2845594"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Collects and analyzes data from the sensors to intelligently manage the home's electricity usage.</a:t>
            </a:r>
            <a:endParaRPr lang="en-US" sz="1786" dirty="0"/>
          </a:p>
        </p:txBody>
      </p:sp>
    </p:spTree>
    <p:extLst>
      <p:ext uri="{BB962C8B-B14F-4D97-AF65-F5344CB8AC3E}">
        <p14:creationId xmlns:p14="http://schemas.microsoft.com/office/powerpoint/2010/main" val="109753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929"/>
            <a:ext cx="14630400" cy="8971836"/>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971836"/>
          </a:xfrm>
          <a:prstGeom prst="rect">
            <a:avLst/>
          </a:prstGeom>
        </p:spPr>
      </p:pic>
      <p:pic>
        <p:nvPicPr>
          <p:cNvPr id="5" name="Image 2" descr="preencoded.png"/>
          <p:cNvPicPr>
            <a:picLocks noChangeAspect="1"/>
          </p:cNvPicPr>
          <p:nvPr/>
        </p:nvPicPr>
        <p:blipFill>
          <a:blip r:embed="rId5"/>
          <a:stretch>
            <a:fillRect/>
          </a:stretch>
        </p:blipFill>
        <p:spPr>
          <a:xfrm>
            <a:off x="229910" y="2267903"/>
            <a:ext cx="5026462" cy="4435912"/>
          </a:xfrm>
          <a:prstGeom prst="rect">
            <a:avLst/>
          </a:prstGeom>
        </p:spPr>
      </p:pic>
      <p:sp>
        <p:nvSpPr>
          <p:cNvPr id="6" name="Text 1"/>
          <p:cNvSpPr/>
          <p:nvPr/>
        </p:nvSpPr>
        <p:spPr>
          <a:xfrm>
            <a:off x="6130409" y="506016"/>
            <a:ext cx="7855982" cy="1150144"/>
          </a:xfrm>
          <a:prstGeom prst="rect">
            <a:avLst/>
          </a:prstGeom>
          <a:noFill/>
          <a:ln/>
        </p:spPr>
        <p:txBody>
          <a:bodyPr wrap="square" rtlCol="0" anchor="t"/>
          <a:lstStyle/>
          <a:p>
            <a:pPr marL="0" indent="0">
              <a:lnSpc>
                <a:spcPts val="4528"/>
              </a:lnSpc>
              <a:buNone/>
            </a:pPr>
            <a:r>
              <a:rPr lang="en-US" sz="3622" b="1" dirty="0">
                <a:solidFill>
                  <a:srgbClr val="FFFFFF"/>
                </a:solidFill>
                <a:latin typeface="Instrument Sans" pitchFamily="34" charset="0"/>
                <a:ea typeface="Instrument Sans" pitchFamily="34" charset="-122"/>
                <a:cs typeface="Instrument Sans" pitchFamily="34" charset="-120"/>
              </a:rPr>
              <a:t>Home Energy Management Components </a:t>
            </a:r>
            <a:endParaRPr lang="en-US" sz="3622" dirty="0"/>
          </a:p>
        </p:txBody>
      </p:sp>
      <p:sp>
        <p:nvSpPr>
          <p:cNvPr id="7" name="Shape 2"/>
          <p:cNvSpPr/>
          <p:nvPr/>
        </p:nvSpPr>
        <p:spPr>
          <a:xfrm>
            <a:off x="6130409" y="5309949"/>
            <a:ext cx="7855982" cy="36790"/>
          </a:xfrm>
          <a:prstGeom prst="roundRect">
            <a:avLst>
              <a:gd name="adj" fmla="val 225081"/>
            </a:avLst>
          </a:prstGeom>
          <a:solidFill>
            <a:srgbClr val="55555C"/>
          </a:solidFill>
          <a:ln/>
        </p:spPr>
        <p:txBody>
          <a:bodyPr/>
          <a:lstStyle/>
          <a:p>
            <a:endParaRPr lang="en-US"/>
          </a:p>
        </p:txBody>
      </p:sp>
      <p:sp>
        <p:nvSpPr>
          <p:cNvPr id="8" name="Shape 3"/>
          <p:cNvSpPr/>
          <p:nvPr/>
        </p:nvSpPr>
        <p:spPr>
          <a:xfrm>
            <a:off x="7627918" y="4666000"/>
            <a:ext cx="36790" cy="644009"/>
          </a:xfrm>
          <a:prstGeom prst="roundRect">
            <a:avLst>
              <a:gd name="adj" fmla="val 225081"/>
            </a:avLst>
          </a:prstGeom>
          <a:solidFill>
            <a:srgbClr val="55555C"/>
          </a:solidFill>
          <a:ln/>
        </p:spPr>
        <p:txBody>
          <a:bodyPr/>
          <a:lstStyle/>
          <a:p>
            <a:endParaRPr lang="en-US"/>
          </a:p>
        </p:txBody>
      </p:sp>
      <p:sp>
        <p:nvSpPr>
          <p:cNvPr id="9" name="Shape 4"/>
          <p:cNvSpPr/>
          <p:nvPr/>
        </p:nvSpPr>
        <p:spPr>
          <a:xfrm>
            <a:off x="7439382" y="5102959"/>
            <a:ext cx="413980" cy="413980"/>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10" name="Text 5"/>
          <p:cNvSpPr/>
          <p:nvPr/>
        </p:nvSpPr>
        <p:spPr>
          <a:xfrm>
            <a:off x="7592854" y="5171896"/>
            <a:ext cx="106918" cy="275987"/>
          </a:xfrm>
          <a:prstGeom prst="rect">
            <a:avLst/>
          </a:prstGeom>
          <a:noFill/>
          <a:ln/>
        </p:spPr>
        <p:txBody>
          <a:bodyPr wrap="none" rtlCol="0" anchor="t"/>
          <a:lstStyle/>
          <a:p>
            <a:pPr marL="0" indent="0" algn="ctr">
              <a:lnSpc>
                <a:spcPts val="2173"/>
              </a:lnSpc>
              <a:buNone/>
            </a:pPr>
            <a:r>
              <a:rPr lang="en-US" sz="2173" b="1" dirty="0">
                <a:solidFill>
                  <a:srgbClr val="CFD0D8"/>
                </a:solidFill>
                <a:latin typeface="Instrument Sans" pitchFamily="34" charset="0"/>
                <a:ea typeface="Instrument Sans" pitchFamily="34" charset="-122"/>
                <a:cs typeface="Instrument Sans" pitchFamily="34" charset="-120"/>
              </a:rPr>
              <a:t>1</a:t>
            </a:r>
            <a:endParaRPr lang="en-US" sz="2173" dirty="0"/>
          </a:p>
        </p:txBody>
      </p:sp>
      <p:pic>
        <p:nvPicPr>
          <p:cNvPr id="11" name="Image 3" descr="preencoded.png"/>
          <p:cNvPicPr>
            <a:picLocks noChangeAspect="1"/>
          </p:cNvPicPr>
          <p:nvPr/>
        </p:nvPicPr>
        <p:blipFill>
          <a:blip r:embed="rId6"/>
          <a:stretch>
            <a:fillRect/>
          </a:stretch>
        </p:blipFill>
        <p:spPr>
          <a:xfrm>
            <a:off x="6314361" y="1932146"/>
            <a:ext cx="2664023" cy="1997988"/>
          </a:xfrm>
          <a:prstGeom prst="rect">
            <a:avLst/>
          </a:prstGeom>
        </p:spPr>
      </p:pic>
      <p:sp>
        <p:nvSpPr>
          <p:cNvPr id="12" name="Text 6"/>
          <p:cNvSpPr/>
          <p:nvPr/>
        </p:nvSpPr>
        <p:spPr>
          <a:xfrm>
            <a:off x="6314361" y="4137065"/>
            <a:ext cx="2664023" cy="344924"/>
          </a:xfrm>
          <a:prstGeom prst="rect">
            <a:avLst/>
          </a:prstGeom>
          <a:noFill/>
          <a:ln/>
        </p:spPr>
        <p:txBody>
          <a:bodyPr wrap="none" rtlCol="0" anchor="t"/>
          <a:lstStyle/>
          <a:p>
            <a:pPr marL="0" indent="0" algn="ctr">
              <a:lnSpc>
                <a:spcPts val="2717"/>
              </a:lnSpc>
              <a:buNone/>
            </a:pPr>
            <a:r>
              <a:rPr lang="en-US" sz="2173" b="1" dirty="0">
                <a:solidFill>
                  <a:srgbClr val="F5C274"/>
                </a:solidFill>
                <a:latin typeface="Instrument Sans" pitchFamily="34" charset="0"/>
                <a:ea typeface="Instrument Sans" pitchFamily="34" charset="-122"/>
                <a:cs typeface="Instrument Sans" pitchFamily="34" charset="-120"/>
              </a:rPr>
              <a:t>Gas &amp; Fire</a:t>
            </a:r>
            <a:endParaRPr lang="en-US" sz="2173" dirty="0"/>
          </a:p>
        </p:txBody>
      </p:sp>
      <p:sp>
        <p:nvSpPr>
          <p:cNvPr id="13" name="Shape 7"/>
          <p:cNvSpPr/>
          <p:nvPr/>
        </p:nvSpPr>
        <p:spPr>
          <a:xfrm>
            <a:off x="9235976" y="5309890"/>
            <a:ext cx="36790" cy="644009"/>
          </a:xfrm>
          <a:prstGeom prst="roundRect">
            <a:avLst>
              <a:gd name="adj" fmla="val 225081"/>
            </a:avLst>
          </a:prstGeom>
          <a:solidFill>
            <a:srgbClr val="55555C"/>
          </a:solidFill>
          <a:ln/>
        </p:spPr>
        <p:txBody>
          <a:bodyPr/>
          <a:lstStyle/>
          <a:p>
            <a:endParaRPr lang="en-US"/>
          </a:p>
        </p:txBody>
      </p:sp>
      <p:sp>
        <p:nvSpPr>
          <p:cNvPr id="14" name="Shape 8"/>
          <p:cNvSpPr/>
          <p:nvPr/>
        </p:nvSpPr>
        <p:spPr>
          <a:xfrm>
            <a:off x="9047440" y="5102959"/>
            <a:ext cx="413980" cy="413980"/>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15" name="Text 9"/>
          <p:cNvSpPr/>
          <p:nvPr/>
        </p:nvSpPr>
        <p:spPr>
          <a:xfrm>
            <a:off x="9177457" y="5171896"/>
            <a:ext cx="153829" cy="275987"/>
          </a:xfrm>
          <a:prstGeom prst="rect">
            <a:avLst/>
          </a:prstGeom>
          <a:noFill/>
          <a:ln/>
        </p:spPr>
        <p:txBody>
          <a:bodyPr wrap="none" rtlCol="0" anchor="t"/>
          <a:lstStyle/>
          <a:p>
            <a:pPr marL="0" indent="0" algn="ctr">
              <a:lnSpc>
                <a:spcPts val="2173"/>
              </a:lnSpc>
              <a:buNone/>
            </a:pPr>
            <a:r>
              <a:rPr lang="en-US" sz="2173" b="1" dirty="0">
                <a:solidFill>
                  <a:srgbClr val="CFD0D8"/>
                </a:solidFill>
                <a:latin typeface="Instrument Sans" pitchFamily="34" charset="0"/>
                <a:ea typeface="Instrument Sans" pitchFamily="34" charset="-122"/>
                <a:cs typeface="Instrument Sans" pitchFamily="34" charset="-120"/>
              </a:rPr>
              <a:t>2</a:t>
            </a:r>
            <a:endParaRPr lang="en-US" sz="2173" dirty="0"/>
          </a:p>
        </p:txBody>
      </p:sp>
      <p:pic>
        <p:nvPicPr>
          <p:cNvPr id="16" name="Image 4" descr="preencoded.png"/>
          <p:cNvPicPr>
            <a:picLocks noChangeAspect="1"/>
          </p:cNvPicPr>
          <p:nvPr/>
        </p:nvPicPr>
        <p:blipFill>
          <a:blip r:embed="rId7"/>
          <a:stretch>
            <a:fillRect/>
          </a:stretch>
        </p:blipFill>
        <p:spPr>
          <a:xfrm>
            <a:off x="7942540" y="5946934"/>
            <a:ext cx="2664143" cy="1590437"/>
          </a:xfrm>
          <a:prstGeom prst="rect">
            <a:avLst/>
          </a:prstGeom>
        </p:spPr>
      </p:pic>
      <p:sp>
        <p:nvSpPr>
          <p:cNvPr id="17" name="Text 10"/>
          <p:cNvSpPr/>
          <p:nvPr/>
        </p:nvSpPr>
        <p:spPr>
          <a:xfrm>
            <a:off x="7940694" y="7528799"/>
            <a:ext cx="2664143" cy="344924"/>
          </a:xfrm>
          <a:prstGeom prst="rect">
            <a:avLst/>
          </a:prstGeom>
          <a:noFill/>
          <a:ln/>
        </p:spPr>
        <p:txBody>
          <a:bodyPr wrap="none" rtlCol="0" anchor="t"/>
          <a:lstStyle/>
          <a:p>
            <a:pPr marL="0" indent="0" algn="ctr">
              <a:lnSpc>
                <a:spcPts val="2717"/>
              </a:lnSpc>
              <a:buNone/>
            </a:pPr>
            <a:r>
              <a:rPr lang="en-US" sz="2173" b="1" dirty="0">
                <a:solidFill>
                  <a:srgbClr val="8CE29F"/>
                </a:solidFill>
                <a:latin typeface="Instrument Sans" pitchFamily="34" charset="0"/>
                <a:ea typeface="Instrument Sans" pitchFamily="34" charset="-122"/>
                <a:cs typeface="Instrument Sans" pitchFamily="34" charset="-120"/>
              </a:rPr>
              <a:t>Water</a:t>
            </a:r>
            <a:endParaRPr lang="en-US" sz="2173" dirty="0"/>
          </a:p>
        </p:txBody>
      </p:sp>
      <p:sp>
        <p:nvSpPr>
          <p:cNvPr id="18" name="Shape 11"/>
          <p:cNvSpPr/>
          <p:nvPr/>
        </p:nvSpPr>
        <p:spPr>
          <a:xfrm>
            <a:off x="10843915" y="4666000"/>
            <a:ext cx="36790" cy="644009"/>
          </a:xfrm>
          <a:prstGeom prst="roundRect">
            <a:avLst>
              <a:gd name="adj" fmla="val 225081"/>
            </a:avLst>
          </a:prstGeom>
          <a:solidFill>
            <a:srgbClr val="55555C"/>
          </a:solidFill>
          <a:ln/>
        </p:spPr>
        <p:txBody>
          <a:bodyPr/>
          <a:lstStyle/>
          <a:p>
            <a:endParaRPr lang="en-US"/>
          </a:p>
        </p:txBody>
      </p:sp>
      <p:sp>
        <p:nvSpPr>
          <p:cNvPr id="19" name="Shape 12"/>
          <p:cNvSpPr/>
          <p:nvPr/>
        </p:nvSpPr>
        <p:spPr>
          <a:xfrm>
            <a:off x="10655379" y="5102959"/>
            <a:ext cx="413980" cy="413980"/>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20" name="Text 13"/>
          <p:cNvSpPr/>
          <p:nvPr/>
        </p:nvSpPr>
        <p:spPr>
          <a:xfrm>
            <a:off x="10782419" y="5171896"/>
            <a:ext cx="159901" cy="275987"/>
          </a:xfrm>
          <a:prstGeom prst="rect">
            <a:avLst/>
          </a:prstGeom>
          <a:noFill/>
          <a:ln/>
        </p:spPr>
        <p:txBody>
          <a:bodyPr wrap="none" rtlCol="0" anchor="t"/>
          <a:lstStyle/>
          <a:p>
            <a:pPr marL="0" indent="0" algn="ctr">
              <a:lnSpc>
                <a:spcPts val="2173"/>
              </a:lnSpc>
              <a:buNone/>
            </a:pPr>
            <a:r>
              <a:rPr lang="en-US" sz="2173" b="1" dirty="0">
                <a:solidFill>
                  <a:srgbClr val="CFD0D8"/>
                </a:solidFill>
                <a:latin typeface="Instrument Sans" pitchFamily="34" charset="0"/>
                <a:ea typeface="Instrument Sans" pitchFamily="34" charset="-122"/>
                <a:cs typeface="Instrument Sans" pitchFamily="34" charset="-120"/>
              </a:rPr>
              <a:t>3</a:t>
            </a:r>
            <a:endParaRPr lang="en-US" sz="2173" dirty="0"/>
          </a:p>
        </p:txBody>
      </p:sp>
      <p:pic>
        <p:nvPicPr>
          <p:cNvPr id="21" name="Image 5" descr="preencoded.png"/>
          <p:cNvPicPr>
            <a:picLocks noChangeAspect="1"/>
          </p:cNvPicPr>
          <p:nvPr/>
        </p:nvPicPr>
        <p:blipFill>
          <a:blip r:embed="rId8"/>
          <a:stretch>
            <a:fillRect/>
          </a:stretch>
        </p:blipFill>
        <p:spPr>
          <a:xfrm>
            <a:off x="9530239" y="2065258"/>
            <a:ext cx="2664143" cy="1864876"/>
          </a:xfrm>
          <a:prstGeom prst="rect">
            <a:avLst/>
          </a:prstGeom>
        </p:spPr>
      </p:pic>
      <p:sp>
        <p:nvSpPr>
          <p:cNvPr id="22" name="Text 14"/>
          <p:cNvSpPr/>
          <p:nvPr/>
        </p:nvSpPr>
        <p:spPr>
          <a:xfrm>
            <a:off x="9530239" y="4137065"/>
            <a:ext cx="2664143" cy="344924"/>
          </a:xfrm>
          <a:prstGeom prst="rect">
            <a:avLst/>
          </a:prstGeom>
          <a:noFill/>
          <a:ln/>
        </p:spPr>
        <p:txBody>
          <a:bodyPr wrap="none" rtlCol="0" anchor="t"/>
          <a:lstStyle/>
          <a:p>
            <a:pPr marL="0" indent="0" algn="ctr">
              <a:lnSpc>
                <a:spcPts val="2717"/>
              </a:lnSpc>
              <a:buNone/>
            </a:pPr>
            <a:r>
              <a:rPr lang="en-US" sz="2173" b="1" dirty="0">
                <a:solidFill>
                  <a:srgbClr val="8DD4FB"/>
                </a:solidFill>
                <a:latin typeface="Instrument Sans" pitchFamily="34" charset="0"/>
                <a:ea typeface="Instrument Sans" pitchFamily="34" charset="-122"/>
                <a:cs typeface="Instrument Sans" pitchFamily="34" charset="-120"/>
              </a:rPr>
              <a:t>Electricity</a:t>
            </a:r>
            <a:endParaRPr lang="en-US" sz="2173" dirty="0"/>
          </a:p>
        </p:txBody>
      </p:sp>
      <p:sp>
        <p:nvSpPr>
          <p:cNvPr id="23" name="Shape 15"/>
          <p:cNvSpPr/>
          <p:nvPr/>
        </p:nvSpPr>
        <p:spPr>
          <a:xfrm>
            <a:off x="12451973" y="5309890"/>
            <a:ext cx="36790" cy="644009"/>
          </a:xfrm>
          <a:prstGeom prst="roundRect">
            <a:avLst>
              <a:gd name="adj" fmla="val 225081"/>
            </a:avLst>
          </a:prstGeom>
          <a:solidFill>
            <a:srgbClr val="55555C"/>
          </a:solidFill>
          <a:ln/>
        </p:spPr>
        <p:txBody>
          <a:bodyPr/>
          <a:lstStyle/>
          <a:p>
            <a:endParaRPr lang="en-US"/>
          </a:p>
        </p:txBody>
      </p:sp>
      <p:sp>
        <p:nvSpPr>
          <p:cNvPr id="24" name="Shape 16"/>
          <p:cNvSpPr/>
          <p:nvPr/>
        </p:nvSpPr>
        <p:spPr>
          <a:xfrm>
            <a:off x="12263437" y="5102959"/>
            <a:ext cx="413980" cy="413980"/>
          </a:xfrm>
          <a:prstGeom prst="roundRect">
            <a:avLst>
              <a:gd name="adj" fmla="val 20003"/>
            </a:avLst>
          </a:prstGeom>
          <a:solidFill>
            <a:srgbClr val="3C3C43"/>
          </a:solidFill>
          <a:ln w="7620">
            <a:solidFill>
              <a:srgbClr val="55555C"/>
            </a:solidFill>
            <a:prstDash val="solid"/>
          </a:ln>
        </p:spPr>
        <p:txBody>
          <a:bodyPr/>
          <a:lstStyle/>
          <a:p>
            <a:endParaRPr lang="en-US"/>
          </a:p>
        </p:txBody>
      </p:sp>
      <p:sp>
        <p:nvSpPr>
          <p:cNvPr id="25" name="Text 17"/>
          <p:cNvSpPr/>
          <p:nvPr/>
        </p:nvSpPr>
        <p:spPr>
          <a:xfrm>
            <a:off x="12385477" y="5171896"/>
            <a:ext cx="169783" cy="275987"/>
          </a:xfrm>
          <a:prstGeom prst="rect">
            <a:avLst/>
          </a:prstGeom>
          <a:noFill/>
          <a:ln/>
        </p:spPr>
        <p:txBody>
          <a:bodyPr wrap="none" rtlCol="0" anchor="t"/>
          <a:lstStyle/>
          <a:p>
            <a:pPr marL="0" indent="0" algn="ctr">
              <a:lnSpc>
                <a:spcPts val="2173"/>
              </a:lnSpc>
              <a:buNone/>
            </a:pPr>
            <a:r>
              <a:rPr lang="en-US" sz="2173" b="1" dirty="0">
                <a:solidFill>
                  <a:srgbClr val="CFD0D8"/>
                </a:solidFill>
                <a:latin typeface="Instrument Sans" pitchFamily="34" charset="0"/>
                <a:ea typeface="Instrument Sans" pitchFamily="34" charset="-122"/>
                <a:cs typeface="Instrument Sans" pitchFamily="34" charset="-120"/>
              </a:rPr>
              <a:t>4</a:t>
            </a:r>
            <a:endParaRPr lang="en-US" sz="2173" dirty="0"/>
          </a:p>
        </p:txBody>
      </p:sp>
      <p:pic>
        <p:nvPicPr>
          <p:cNvPr id="26" name="Image 6" descr="preencoded.png"/>
          <p:cNvPicPr>
            <a:picLocks noChangeAspect="1"/>
          </p:cNvPicPr>
          <p:nvPr/>
        </p:nvPicPr>
        <p:blipFill>
          <a:blip r:embed="rId9"/>
          <a:stretch>
            <a:fillRect/>
          </a:stretch>
        </p:blipFill>
        <p:spPr>
          <a:xfrm>
            <a:off x="11138297" y="5930890"/>
            <a:ext cx="2664143" cy="1776055"/>
          </a:xfrm>
          <a:prstGeom prst="rect">
            <a:avLst/>
          </a:prstGeom>
        </p:spPr>
      </p:pic>
      <p:sp>
        <p:nvSpPr>
          <p:cNvPr id="27" name="Text 18"/>
          <p:cNvSpPr/>
          <p:nvPr/>
        </p:nvSpPr>
        <p:spPr>
          <a:xfrm>
            <a:off x="11223188" y="7756326"/>
            <a:ext cx="2664143" cy="344924"/>
          </a:xfrm>
          <a:prstGeom prst="rect">
            <a:avLst/>
          </a:prstGeom>
          <a:noFill/>
          <a:ln/>
        </p:spPr>
        <p:txBody>
          <a:bodyPr wrap="none" rtlCol="0" anchor="t"/>
          <a:lstStyle/>
          <a:p>
            <a:pPr marL="0" indent="0" algn="ctr">
              <a:lnSpc>
                <a:spcPts val="2717"/>
              </a:lnSpc>
              <a:buNone/>
            </a:pPr>
            <a:r>
              <a:rPr lang="en-US" sz="2173" b="1" dirty="0">
                <a:solidFill>
                  <a:srgbClr val="A08CF8"/>
                </a:solidFill>
                <a:latin typeface="Instrument Sans" pitchFamily="34" charset="0"/>
                <a:ea typeface="Instrument Sans" pitchFamily="34" charset="-122"/>
                <a:cs typeface="Instrument Sans" pitchFamily="34" charset="-120"/>
              </a:rPr>
              <a:t>AI</a:t>
            </a:r>
            <a:endParaRPr lang="en-US" sz="2173" dirty="0"/>
          </a:p>
        </p:txBody>
      </p:sp>
    </p:spTree>
    <p:extLst>
      <p:ext uri="{BB962C8B-B14F-4D97-AF65-F5344CB8AC3E}">
        <p14:creationId xmlns:p14="http://schemas.microsoft.com/office/powerpoint/2010/main" val="570167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711690" y="2670810"/>
            <a:ext cx="4351020" cy="2887980"/>
          </a:xfrm>
          <a:prstGeom prst="rect">
            <a:avLst/>
          </a:prstGeom>
        </p:spPr>
      </p:pic>
      <p:sp>
        <p:nvSpPr>
          <p:cNvPr id="6" name="Text 1"/>
          <p:cNvSpPr/>
          <p:nvPr/>
        </p:nvSpPr>
        <p:spPr>
          <a:xfrm>
            <a:off x="774502" y="785932"/>
            <a:ext cx="5532358" cy="691515"/>
          </a:xfrm>
          <a:prstGeom prst="rect">
            <a:avLst/>
          </a:prstGeom>
          <a:noFill/>
          <a:ln/>
        </p:spPr>
        <p:txBody>
          <a:bodyPr wrap="none" rtlCol="0" anchor="t"/>
          <a:lstStyle/>
          <a:p>
            <a:pPr marL="0" indent="0">
              <a:lnSpc>
                <a:spcPts val="5445"/>
              </a:lnSpc>
              <a:buNone/>
            </a:pPr>
            <a:r>
              <a:rPr lang="en-US" sz="4356" b="1" dirty="0">
                <a:solidFill>
                  <a:srgbClr val="FFFFFF"/>
                </a:solidFill>
                <a:latin typeface="Instrument Sans" pitchFamily="34" charset="0"/>
                <a:ea typeface="Instrument Sans" pitchFamily="34" charset="-122"/>
                <a:cs typeface="Instrument Sans" pitchFamily="34" charset="-120"/>
              </a:rPr>
              <a:t>System Benefits</a:t>
            </a:r>
            <a:endParaRPr lang="en-US" sz="4356" dirty="0"/>
          </a:p>
        </p:txBody>
      </p:sp>
      <p:sp>
        <p:nvSpPr>
          <p:cNvPr id="7" name="Shape 2"/>
          <p:cNvSpPr/>
          <p:nvPr/>
        </p:nvSpPr>
        <p:spPr>
          <a:xfrm>
            <a:off x="774502" y="1809274"/>
            <a:ext cx="3686889" cy="2706529"/>
          </a:xfrm>
          <a:prstGeom prst="roundRect">
            <a:avLst>
              <a:gd name="adj" fmla="val 3679"/>
            </a:avLst>
          </a:prstGeom>
          <a:solidFill>
            <a:srgbClr val="3C3C43"/>
          </a:solidFill>
          <a:ln w="7620">
            <a:solidFill>
              <a:srgbClr val="55555C"/>
            </a:solidFill>
            <a:prstDash val="solid"/>
          </a:ln>
        </p:spPr>
        <p:txBody>
          <a:bodyPr/>
          <a:lstStyle/>
          <a:p>
            <a:endParaRPr lang="en-US"/>
          </a:p>
        </p:txBody>
      </p:sp>
      <p:sp>
        <p:nvSpPr>
          <p:cNvPr id="8" name="Text 3"/>
          <p:cNvSpPr/>
          <p:nvPr/>
        </p:nvSpPr>
        <p:spPr>
          <a:xfrm>
            <a:off x="1003340" y="2038112"/>
            <a:ext cx="2766179" cy="345638"/>
          </a:xfrm>
          <a:prstGeom prst="rect">
            <a:avLst/>
          </a:prstGeom>
          <a:noFill/>
          <a:ln/>
        </p:spPr>
        <p:txBody>
          <a:bodyPr wrap="none" rtlCol="0" anchor="t"/>
          <a:lstStyle/>
          <a:p>
            <a:pPr marL="0" indent="0">
              <a:lnSpc>
                <a:spcPts val="2723"/>
              </a:lnSpc>
              <a:buNone/>
            </a:pPr>
            <a:r>
              <a:rPr lang="en-US" sz="2178" b="1" dirty="0">
                <a:solidFill>
                  <a:srgbClr val="CFD0D8"/>
                </a:solidFill>
                <a:latin typeface="Instrument Sans" pitchFamily="34" charset="0"/>
                <a:ea typeface="Instrument Sans" pitchFamily="34" charset="-122"/>
                <a:cs typeface="Instrument Sans" pitchFamily="34" charset="-120"/>
              </a:rPr>
              <a:t>Energy Savings</a:t>
            </a:r>
            <a:endParaRPr lang="en-US" sz="2178" dirty="0"/>
          </a:p>
        </p:txBody>
      </p:sp>
      <p:sp>
        <p:nvSpPr>
          <p:cNvPr id="9" name="Text 4"/>
          <p:cNvSpPr/>
          <p:nvPr/>
        </p:nvSpPr>
        <p:spPr>
          <a:xfrm>
            <a:off x="1003340" y="2516505"/>
            <a:ext cx="3229213" cy="1770459"/>
          </a:xfrm>
          <a:prstGeom prst="rect">
            <a:avLst/>
          </a:prstGeom>
          <a:noFill/>
          <a:ln/>
        </p:spPr>
        <p:txBody>
          <a:bodyPr wrap="square" rtlCol="0" anchor="t"/>
          <a:lstStyle/>
          <a:p>
            <a:pPr marL="0" indent="0">
              <a:lnSpc>
                <a:spcPts val="2788"/>
              </a:lnSpc>
              <a:buNone/>
            </a:pPr>
            <a:r>
              <a:rPr lang="en-US" sz="1742" dirty="0">
                <a:solidFill>
                  <a:srgbClr val="CFD0D8"/>
                </a:solidFill>
                <a:latin typeface="Instrument Sans" pitchFamily="34" charset="0"/>
                <a:ea typeface="Instrument Sans" pitchFamily="34" charset="-122"/>
                <a:cs typeface="Instrument Sans" pitchFamily="34" charset="-120"/>
              </a:rPr>
              <a:t>The automated control of lights and devices based on occupancy and door status can significantly reduce electricity consumption and costs.</a:t>
            </a:r>
            <a:endParaRPr lang="en-US" sz="1742" dirty="0"/>
          </a:p>
        </p:txBody>
      </p:sp>
      <p:sp>
        <p:nvSpPr>
          <p:cNvPr id="10" name="Shape 5"/>
          <p:cNvSpPr/>
          <p:nvPr/>
        </p:nvSpPr>
        <p:spPr>
          <a:xfrm>
            <a:off x="4682609" y="1809274"/>
            <a:ext cx="3686889" cy="2706529"/>
          </a:xfrm>
          <a:prstGeom prst="roundRect">
            <a:avLst>
              <a:gd name="adj" fmla="val 3679"/>
            </a:avLst>
          </a:prstGeom>
          <a:solidFill>
            <a:srgbClr val="3C3C43"/>
          </a:solidFill>
          <a:ln w="7620">
            <a:solidFill>
              <a:srgbClr val="55555C"/>
            </a:solidFill>
            <a:prstDash val="solid"/>
          </a:ln>
        </p:spPr>
        <p:txBody>
          <a:bodyPr/>
          <a:lstStyle/>
          <a:p>
            <a:endParaRPr lang="en-US"/>
          </a:p>
        </p:txBody>
      </p:sp>
      <p:sp>
        <p:nvSpPr>
          <p:cNvPr id="11" name="Text 6"/>
          <p:cNvSpPr/>
          <p:nvPr/>
        </p:nvSpPr>
        <p:spPr>
          <a:xfrm>
            <a:off x="4911447" y="2038112"/>
            <a:ext cx="2766179" cy="345638"/>
          </a:xfrm>
          <a:prstGeom prst="rect">
            <a:avLst/>
          </a:prstGeom>
          <a:noFill/>
          <a:ln/>
        </p:spPr>
        <p:txBody>
          <a:bodyPr wrap="none" rtlCol="0" anchor="t"/>
          <a:lstStyle/>
          <a:p>
            <a:pPr marL="0" indent="0">
              <a:lnSpc>
                <a:spcPts val="2723"/>
              </a:lnSpc>
              <a:buNone/>
            </a:pPr>
            <a:r>
              <a:rPr lang="en-US" sz="2178" b="1" dirty="0">
                <a:solidFill>
                  <a:srgbClr val="CFD0D8"/>
                </a:solidFill>
                <a:latin typeface="Instrument Sans" pitchFamily="34" charset="0"/>
                <a:ea typeface="Instrument Sans" pitchFamily="34" charset="-122"/>
                <a:cs typeface="Instrument Sans" pitchFamily="34" charset="-120"/>
              </a:rPr>
              <a:t>Convenience</a:t>
            </a:r>
            <a:endParaRPr lang="en-US" sz="2178" dirty="0"/>
          </a:p>
        </p:txBody>
      </p:sp>
      <p:sp>
        <p:nvSpPr>
          <p:cNvPr id="12" name="Text 7"/>
          <p:cNvSpPr/>
          <p:nvPr/>
        </p:nvSpPr>
        <p:spPr>
          <a:xfrm>
            <a:off x="4911447" y="2516505"/>
            <a:ext cx="3229213" cy="1770459"/>
          </a:xfrm>
          <a:prstGeom prst="rect">
            <a:avLst/>
          </a:prstGeom>
          <a:noFill/>
          <a:ln/>
        </p:spPr>
        <p:txBody>
          <a:bodyPr wrap="square" rtlCol="0" anchor="t"/>
          <a:lstStyle/>
          <a:p>
            <a:pPr marL="0" indent="0">
              <a:lnSpc>
                <a:spcPts val="2788"/>
              </a:lnSpc>
              <a:buNone/>
            </a:pPr>
            <a:r>
              <a:rPr lang="en-US" sz="1742" dirty="0">
                <a:solidFill>
                  <a:srgbClr val="CFD0D8"/>
                </a:solidFill>
                <a:latin typeface="Instrument Sans" pitchFamily="34" charset="0"/>
                <a:ea typeface="Instrument Sans" pitchFamily="34" charset="-122"/>
                <a:cs typeface="Instrument Sans" pitchFamily="34" charset="-120"/>
              </a:rPr>
              <a:t>The remote access and control features allow homeowners to manage their energy usage from anywhere, providing added flexibility and control.</a:t>
            </a:r>
            <a:endParaRPr lang="en-US" sz="1742" dirty="0"/>
          </a:p>
        </p:txBody>
      </p:sp>
      <p:sp>
        <p:nvSpPr>
          <p:cNvPr id="13" name="Shape 8"/>
          <p:cNvSpPr/>
          <p:nvPr/>
        </p:nvSpPr>
        <p:spPr>
          <a:xfrm>
            <a:off x="774502" y="4737021"/>
            <a:ext cx="3686889" cy="2706529"/>
          </a:xfrm>
          <a:prstGeom prst="roundRect">
            <a:avLst>
              <a:gd name="adj" fmla="val 3679"/>
            </a:avLst>
          </a:prstGeom>
          <a:solidFill>
            <a:srgbClr val="3C3C43"/>
          </a:solidFill>
          <a:ln w="7620">
            <a:solidFill>
              <a:srgbClr val="55555C"/>
            </a:solidFill>
            <a:prstDash val="solid"/>
          </a:ln>
        </p:spPr>
        <p:txBody>
          <a:bodyPr/>
          <a:lstStyle/>
          <a:p>
            <a:endParaRPr lang="en-US"/>
          </a:p>
        </p:txBody>
      </p:sp>
      <p:sp>
        <p:nvSpPr>
          <p:cNvPr id="14" name="Text 9"/>
          <p:cNvSpPr/>
          <p:nvPr/>
        </p:nvSpPr>
        <p:spPr>
          <a:xfrm>
            <a:off x="1003340" y="4965859"/>
            <a:ext cx="2766179" cy="345638"/>
          </a:xfrm>
          <a:prstGeom prst="rect">
            <a:avLst/>
          </a:prstGeom>
          <a:noFill/>
          <a:ln/>
        </p:spPr>
        <p:txBody>
          <a:bodyPr wrap="none" rtlCol="0" anchor="t"/>
          <a:lstStyle/>
          <a:p>
            <a:pPr marL="0" indent="0">
              <a:lnSpc>
                <a:spcPts val="2723"/>
              </a:lnSpc>
              <a:buNone/>
            </a:pPr>
            <a:r>
              <a:rPr lang="en-US" sz="2178" b="1" dirty="0">
                <a:solidFill>
                  <a:srgbClr val="CFD0D8"/>
                </a:solidFill>
                <a:latin typeface="Instrument Sans" pitchFamily="34" charset="0"/>
                <a:ea typeface="Instrument Sans" pitchFamily="34" charset="-122"/>
                <a:cs typeface="Instrument Sans" pitchFamily="34" charset="-120"/>
              </a:rPr>
              <a:t>Sustainability</a:t>
            </a:r>
            <a:endParaRPr lang="en-US" sz="2178" dirty="0"/>
          </a:p>
        </p:txBody>
      </p:sp>
      <p:sp>
        <p:nvSpPr>
          <p:cNvPr id="15" name="Text 10"/>
          <p:cNvSpPr/>
          <p:nvPr/>
        </p:nvSpPr>
        <p:spPr>
          <a:xfrm>
            <a:off x="1003340" y="5444252"/>
            <a:ext cx="3229213" cy="1770459"/>
          </a:xfrm>
          <a:prstGeom prst="rect">
            <a:avLst/>
          </a:prstGeom>
          <a:noFill/>
          <a:ln/>
        </p:spPr>
        <p:txBody>
          <a:bodyPr wrap="square" rtlCol="0" anchor="t"/>
          <a:lstStyle/>
          <a:p>
            <a:pPr marL="0" indent="0">
              <a:lnSpc>
                <a:spcPts val="2788"/>
              </a:lnSpc>
              <a:buNone/>
            </a:pPr>
            <a:r>
              <a:rPr lang="en-US" sz="1742" dirty="0">
                <a:solidFill>
                  <a:srgbClr val="CFD0D8"/>
                </a:solidFill>
                <a:latin typeface="Instrument Sans" pitchFamily="34" charset="0"/>
                <a:ea typeface="Instrument Sans" pitchFamily="34" charset="-122"/>
                <a:cs typeface="Instrument Sans" pitchFamily="34" charset="-120"/>
              </a:rPr>
              <a:t>By optimizing energy consumption, the IHEMS contributes to environmental conservation and reduced carbon footprint.</a:t>
            </a:r>
            <a:endParaRPr lang="en-US" sz="1742" dirty="0"/>
          </a:p>
        </p:txBody>
      </p:sp>
      <p:sp>
        <p:nvSpPr>
          <p:cNvPr id="16" name="Shape 11"/>
          <p:cNvSpPr/>
          <p:nvPr/>
        </p:nvSpPr>
        <p:spPr>
          <a:xfrm>
            <a:off x="4682609" y="4737021"/>
            <a:ext cx="3686889" cy="2706529"/>
          </a:xfrm>
          <a:prstGeom prst="roundRect">
            <a:avLst>
              <a:gd name="adj" fmla="val 3679"/>
            </a:avLst>
          </a:prstGeom>
          <a:solidFill>
            <a:srgbClr val="3C3C43"/>
          </a:solidFill>
          <a:ln w="7620">
            <a:solidFill>
              <a:srgbClr val="55555C"/>
            </a:solidFill>
            <a:prstDash val="solid"/>
          </a:ln>
        </p:spPr>
        <p:txBody>
          <a:bodyPr/>
          <a:lstStyle/>
          <a:p>
            <a:endParaRPr lang="en-US"/>
          </a:p>
        </p:txBody>
      </p:sp>
      <p:sp>
        <p:nvSpPr>
          <p:cNvPr id="17" name="Text 12"/>
          <p:cNvSpPr/>
          <p:nvPr/>
        </p:nvSpPr>
        <p:spPr>
          <a:xfrm>
            <a:off x="4911447" y="4965859"/>
            <a:ext cx="2766179" cy="345638"/>
          </a:xfrm>
          <a:prstGeom prst="rect">
            <a:avLst/>
          </a:prstGeom>
          <a:noFill/>
          <a:ln/>
        </p:spPr>
        <p:txBody>
          <a:bodyPr wrap="none" rtlCol="0" anchor="t"/>
          <a:lstStyle/>
          <a:p>
            <a:pPr marL="0" indent="0">
              <a:lnSpc>
                <a:spcPts val="2723"/>
              </a:lnSpc>
              <a:buNone/>
            </a:pPr>
            <a:r>
              <a:rPr lang="en-US" sz="2178" b="1" dirty="0">
                <a:solidFill>
                  <a:srgbClr val="CFD0D8"/>
                </a:solidFill>
                <a:latin typeface="Instrument Sans" pitchFamily="34" charset="0"/>
                <a:ea typeface="Instrument Sans" pitchFamily="34" charset="-122"/>
                <a:cs typeface="Instrument Sans" pitchFamily="34" charset="-120"/>
              </a:rPr>
              <a:t>Customization</a:t>
            </a:r>
            <a:endParaRPr lang="en-US" sz="2178" dirty="0"/>
          </a:p>
        </p:txBody>
      </p:sp>
      <p:sp>
        <p:nvSpPr>
          <p:cNvPr id="18" name="Text 13"/>
          <p:cNvSpPr/>
          <p:nvPr/>
        </p:nvSpPr>
        <p:spPr>
          <a:xfrm>
            <a:off x="4911447" y="5444252"/>
            <a:ext cx="3229213" cy="1770459"/>
          </a:xfrm>
          <a:prstGeom prst="rect">
            <a:avLst/>
          </a:prstGeom>
          <a:noFill/>
          <a:ln/>
        </p:spPr>
        <p:txBody>
          <a:bodyPr wrap="square" rtlCol="0" anchor="t"/>
          <a:lstStyle/>
          <a:p>
            <a:pPr marL="0" indent="0">
              <a:lnSpc>
                <a:spcPts val="2788"/>
              </a:lnSpc>
              <a:buNone/>
            </a:pPr>
            <a:r>
              <a:rPr lang="en-US" sz="1742" dirty="0">
                <a:solidFill>
                  <a:srgbClr val="CFD0D8"/>
                </a:solidFill>
                <a:latin typeface="Instrument Sans" pitchFamily="34" charset="0"/>
                <a:ea typeface="Instrument Sans" pitchFamily="34" charset="-122"/>
                <a:cs typeface="Instrument Sans" pitchFamily="34" charset="-120"/>
              </a:rPr>
              <a:t>The system can be tailored to the unique needs and preferences of each household, ensuring optimal energy management.</a:t>
            </a:r>
            <a:endParaRPr lang="en-US" sz="1742" dirty="0"/>
          </a:p>
        </p:txBody>
      </p:sp>
    </p:spTree>
    <p:extLst>
      <p:ext uri="{BB962C8B-B14F-4D97-AF65-F5344CB8AC3E}">
        <p14:creationId xmlns:p14="http://schemas.microsoft.com/office/powerpoint/2010/main" val="3451633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738437"/>
            <a:ext cx="4919305" cy="2752725"/>
          </a:xfrm>
          <a:prstGeom prst="rect">
            <a:avLst/>
          </a:prstGeom>
        </p:spPr>
      </p:pic>
      <p:sp>
        <p:nvSpPr>
          <p:cNvPr id="6" name="Text 1"/>
          <p:cNvSpPr/>
          <p:nvPr/>
        </p:nvSpPr>
        <p:spPr>
          <a:xfrm>
            <a:off x="793790" y="2320171"/>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Conclusion</a:t>
            </a:r>
            <a:endParaRPr lang="en-US" sz="4465" dirty="0"/>
          </a:p>
        </p:txBody>
      </p:sp>
      <p:sp>
        <p:nvSpPr>
          <p:cNvPr id="7" name="Text 2"/>
          <p:cNvSpPr/>
          <p:nvPr/>
        </p:nvSpPr>
        <p:spPr>
          <a:xfrm>
            <a:off x="793790" y="3369112"/>
            <a:ext cx="7556421" cy="254031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Home Energy Management System provides a comprehensive and intelligent solution for managing a home's electricity, gas, and water usage. By integrating advanced IoT technologies, the system offers unparalleled energy savings, convenience, and environmental sustainability. As homeowners increasingly prioritize energy efficiency and conservation, the IHEMS stands as a transformative tool for creating a more sustainable future.</a:t>
            </a:r>
            <a:endParaRPr lang="en-US" sz="1786" dirty="0"/>
          </a:p>
        </p:txBody>
      </p:sp>
    </p:spTree>
    <p:extLst>
      <p:ext uri="{BB962C8B-B14F-4D97-AF65-F5344CB8AC3E}">
        <p14:creationId xmlns:p14="http://schemas.microsoft.com/office/powerpoint/2010/main" val="133932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575441"/>
            <a:ext cx="4919305" cy="3078718"/>
          </a:xfrm>
          <a:prstGeom prst="rect">
            <a:avLst/>
          </a:prstGeom>
        </p:spPr>
      </p:pic>
      <p:sp>
        <p:nvSpPr>
          <p:cNvPr id="6" name="Text 1"/>
          <p:cNvSpPr/>
          <p:nvPr/>
        </p:nvSpPr>
        <p:spPr>
          <a:xfrm>
            <a:off x="793790" y="2864525"/>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AI : Introduction</a:t>
            </a:r>
            <a:endParaRPr lang="en-US" sz="4465" dirty="0"/>
          </a:p>
        </p:txBody>
      </p:sp>
      <p:sp>
        <p:nvSpPr>
          <p:cNvPr id="7" name="Text 2"/>
          <p:cNvSpPr/>
          <p:nvPr/>
        </p:nvSpPr>
        <p:spPr>
          <a:xfrm>
            <a:off x="793790" y="3913465"/>
            <a:ext cx="7556421"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Take control of rising utility costs and your environmental impact with this cutting-edge AI-powered system. Discover the remarkable components, game-changing benefits, and seamless user experience that transform your home into an efficient, money-saving home.</a:t>
            </a:r>
            <a:endParaRPr lang="en-US" sz="1786" dirty="0"/>
          </a:p>
        </p:txBody>
      </p:sp>
    </p:spTree>
    <p:extLst>
      <p:ext uri="{BB962C8B-B14F-4D97-AF65-F5344CB8AC3E}">
        <p14:creationId xmlns:p14="http://schemas.microsoft.com/office/powerpoint/2010/main" val="270944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sp>
        <p:nvSpPr>
          <p:cNvPr id="4" name="Text 1"/>
          <p:cNvSpPr/>
          <p:nvPr/>
        </p:nvSpPr>
        <p:spPr>
          <a:xfrm>
            <a:off x="793790" y="2539960"/>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Key Components</a:t>
            </a:r>
            <a:endParaRPr lang="en-US" sz="4465" dirty="0"/>
          </a:p>
        </p:txBody>
      </p:sp>
      <p:sp>
        <p:nvSpPr>
          <p:cNvPr id="5" name="Text 2"/>
          <p:cNvSpPr/>
          <p:nvPr/>
        </p:nvSpPr>
        <p:spPr>
          <a:xfrm>
            <a:off x="793790" y="3815715"/>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Electricity</a:t>
            </a:r>
            <a:endParaRPr lang="en-US" sz="2233" dirty="0"/>
          </a:p>
        </p:txBody>
      </p:sp>
      <p:sp>
        <p:nvSpPr>
          <p:cNvPr id="6" name="Text 3"/>
          <p:cNvSpPr/>
          <p:nvPr/>
        </p:nvSpPr>
        <p:spPr>
          <a:xfrm>
            <a:off x="793790" y="4396859"/>
            <a:ext cx="3978116"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Monitor and manage electricity usage in the home, identifying areas for optimization.</a:t>
            </a:r>
            <a:endParaRPr lang="en-US" sz="1786" dirty="0"/>
          </a:p>
        </p:txBody>
      </p:sp>
      <p:sp>
        <p:nvSpPr>
          <p:cNvPr id="7" name="Text 4"/>
          <p:cNvSpPr/>
          <p:nvPr/>
        </p:nvSpPr>
        <p:spPr>
          <a:xfrm>
            <a:off x="5332928" y="3815715"/>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Gas</a:t>
            </a:r>
            <a:endParaRPr lang="en-US" sz="2233" dirty="0"/>
          </a:p>
        </p:txBody>
      </p:sp>
      <p:sp>
        <p:nvSpPr>
          <p:cNvPr id="8" name="Text 5"/>
          <p:cNvSpPr/>
          <p:nvPr/>
        </p:nvSpPr>
        <p:spPr>
          <a:xfrm>
            <a:off x="5332928" y="4396859"/>
            <a:ext cx="3978116"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Analyze gas consumption patterns and provide recommendations for efficient usage.</a:t>
            </a:r>
            <a:endParaRPr lang="en-US" sz="1786" dirty="0"/>
          </a:p>
        </p:txBody>
      </p:sp>
      <p:sp>
        <p:nvSpPr>
          <p:cNvPr id="9" name="Text 6"/>
          <p:cNvSpPr/>
          <p:nvPr/>
        </p:nvSpPr>
        <p:spPr>
          <a:xfrm>
            <a:off x="9872067" y="3815715"/>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Water</a:t>
            </a:r>
            <a:endParaRPr lang="en-US" sz="2233" dirty="0"/>
          </a:p>
        </p:txBody>
      </p:sp>
      <p:sp>
        <p:nvSpPr>
          <p:cNvPr id="10" name="Text 7"/>
          <p:cNvSpPr/>
          <p:nvPr/>
        </p:nvSpPr>
        <p:spPr>
          <a:xfrm>
            <a:off x="9872067" y="4396859"/>
            <a:ext cx="3978116"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Track water usage and detect leaks or inefficient practices to conserve this valuable resource.</a:t>
            </a:r>
            <a:endParaRPr lang="en-US" sz="1786" dirty="0"/>
          </a:p>
        </p:txBody>
      </p:sp>
    </p:spTree>
    <p:extLst>
      <p:ext uri="{BB962C8B-B14F-4D97-AF65-F5344CB8AC3E}">
        <p14:creationId xmlns:p14="http://schemas.microsoft.com/office/powerpoint/2010/main" val="829407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655088"/>
            <a:ext cx="4919424" cy="4919424"/>
          </a:xfrm>
          <a:prstGeom prst="rect">
            <a:avLst/>
          </a:prstGeom>
        </p:spPr>
      </p:pic>
      <p:sp>
        <p:nvSpPr>
          <p:cNvPr id="6" name="Text 1"/>
          <p:cNvSpPr/>
          <p:nvPr/>
        </p:nvSpPr>
        <p:spPr>
          <a:xfrm>
            <a:off x="6280190" y="1642586"/>
            <a:ext cx="6791325"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AI-Powered Optimization</a:t>
            </a:r>
            <a:endParaRPr lang="en-US" sz="4465" dirty="0"/>
          </a:p>
        </p:txBody>
      </p:sp>
      <p:sp>
        <p:nvSpPr>
          <p:cNvPr id="7" name="Shape 2"/>
          <p:cNvSpPr/>
          <p:nvPr/>
        </p:nvSpPr>
        <p:spPr>
          <a:xfrm>
            <a:off x="6280190" y="2946678"/>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8" name="Text 3"/>
          <p:cNvSpPr/>
          <p:nvPr/>
        </p:nvSpPr>
        <p:spPr>
          <a:xfrm>
            <a:off x="6469499" y="3031688"/>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7017306" y="2946678"/>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Blackbox Software</a:t>
            </a:r>
            <a:endParaRPr lang="en-US" sz="2233" dirty="0"/>
          </a:p>
        </p:txBody>
      </p:sp>
      <p:sp>
        <p:nvSpPr>
          <p:cNvPr id="10" name="Text 5"/>
          <p:cNvSpPr/>
          <p:nvPr/>
        </p:nvSpPr>
        <p:spPr>
          <a:xfrm>
            <a:off x="7017306" y="3437096"/>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 robust database system to store sensor data, usage patterns, and system logs for long-term analysis.</a:t>
            </a:r>
            <a:endParaRPr lang="en-US" sz="1786" dirty="0"/>
          </a:p>
        </p:txBody>
      </p:sp>
      <p:sp>
        <p:nvSpPr>
          <p:cNvPr id="11" name="Shape 6"/>
          <p:cNvSpPr/>
          <p:nvPr/>
        </p:nvSpPr>
        <p:spPr>
          <a:xfrm>
            <a:off x="10171867" y="2946678"/>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2" name="Text 7"/>
          <p:cNvSpPr/>
          <p:nvPr/>
        </p:nvSpPr>
        <p:spPr>
          <a:xfrm>
            <a:off x="10332244" y="3031688"/>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10908983" y="2946678"/>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Data Analytics</a:t>
            </a:r>
            <a:endParaRPr lang="en-US" sz="2233" dirty="0"/>
          </a:p>
        </p:txBody>
      </p:sp>
      <p:sp>
        <p:nvSpPr>
          <p:cNvPr id="14" name="Text 9"/>
          <p:cNvSpPr/>
          <p:nvPr/>
        </p:nvSpPr>
        <p:spPr>
          <a:xfrm>
            <a:off x="10908983" y="3437096"/>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Dashboards and reports provide real-time insights and efficiency analysis over time.</a:t>
            </a:r>
            <a:endParaRPr lang="en-US" sz="1786" dirty="0"/>
          </a:p>
        </p:txBody>
      </p:sp>
      <p:sp>
        <p:nvSpPr>
          <p:cNvPr id="15" name="Shape 10"/>
          <p:cNvSpPr/>
          <p:nvPr/>
        </p:nvSpPr>
        <p:spPr>
          <a:xfrm>
            <a:off x="6280190" y="5370671"/>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6" name="Text 11"/>
          <p:cNvSpPr/>
          <p:nvPr/>
        </p:nvSpPr>
        <p:spPr>
          <a:xfrm>
            <a:off x="6436757" y="5455682"/>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7017306" y="5370671"/>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Security</a:t>
            </a:r>
            <a:endParaRPr lang="en-US" sz="2233" dirty="0"/>
          </a:p>
        </p:txBody>
      </p:sp>
      <p:sp>
        <p:nvSpPr>
          <p:cNvPr id="18" name="Text 13"/>
          <p:cNvSpPr/>
          <p:nvPr/>
        </p:nvSpPr>
        <p:spPr>
          <a:xfrm>
            <a:off x="7017306" y="5861090"/>
            <a:ext cx="6819305" cy="72580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Secure user authentication and data integrity measures to protect the system.</a:t>
            </a:r>
            <a:endParaRPr lang="en-US" sz="1786" dirty="0"/>
          </a:p>
        </p:txBody>
      </p:sp>
    </p:spTree>
    <p:extLst>
      <p:ext uri="{BB962C8B-B14F-4D97-AF65-F5344CB8AC3E}">
        <p14:creationId xmlns:p14="http://schemas.microsoft.com/office/powerpoint/2010/main" val="3309467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31148"/>
          </a:xfrm>
          <a:prstGeom prst="rect">
            <a:avLst/>
          </a:prstGeom>
        </p:spPr>
      </p:pic>
      <p:pic>
        <p:nvPicPr>
          <p:cNvPr id="5" name="Image 2" descr="preencoded.png"/>
          <p:cNvPicPr>
            <a:picLocks noChangeAspect="1"/>
          </p:cNvPicPr>
          <p:nvPr/>
        </p:nvPicPr>
        <p:blipFill>
          <a:blip r:embed="rId5"/>
          <a:stretch>
            <a:fillRect/>
          </a:stretch>
        </p:blipFill>
        <p:spPr>
          <a:xfrm>
            <a:off x="275511" y="1896666"/>
            <a:ext cx="4935260" cy="4437698"/>
          </a:xfrm>
          <a:prstGeom prst="rect">
            <a:avLst/>
          </a:prstGeom>
        </p:spPr>
      </p:pic>
      <p:sp>
        <p:nvSpPr>
          <p:cNvPr id="6" name="Text 1"/>
          <p:cNvSpPr/>
          <p:nvPr/>
        </p:nvSpPr>
        <p:spPr>
          <a:xfrm>
            <a:off x="6258044" y="606266"/>
            <a:ext cx="7600712" cy="1378029"/>
          </a:xfrm>
          <a:prstGeom prst="rect">
            <a:avLst/>
          </a:prstGeom>
          <a:noFill/>
          <a:ln/>
        </p:spPr>
        <p:txBody>
          <a:bodyPr wrap="square" rtlCol="0" anchor="t"/>
          <a:lstStyle/>
          <a:p>
            <a:pPr marL="0" indent="0">
              <a:lnSpc>
                <a:spcPts val="5426"/>
              </a:lnSpc>
              <a:buNone/>
            </a:pPr>
            <a:r>
              <a:rPr lang="en-US" sz="4341" b="1" dirty="0">
                <a:solidFill>
                  <a:srgbClr val="FFFFFF"/>
                </a:solidFill>
                <a:latin typeface="Instrument Sans" pitchFamily="34" charset="0"/>
                <a:ea typeface="Instrument Sans" pitchFamily="34" charset="-122"/>
                <a:cs typeface="Instrument Sans" pitchFamily="34" charset="-120"/>
              </a:rPr>
              <a:t>Home Energy Management Overview</a:t>
            </a:r>
            <a:endParaRPr lang="en-US" sz="4341" dirty="0"/>
          </a:p>
        </p:txBody>
      </p:sp>
      <p:sp>
        <p:nvSpPr>
          <p:cNvPr id="7" name="Shape 2"/>
          <p:cNvSpPr/>
          <p:nvPr/>
        </p:nvSpPr>
        <p:spPr>
          <a:xfrm>
            <a:off x="6566654" y="2314932"/>
            <a:ext cx="44053" cy="5309949"/>
          </a:xfrm>
          <a:prstGeom prst="roundRect">
            <a:avLst>
              <a:gd name="adj" fmla="val 225238"/>
            </a:avLst>
          </a:prstGeom>
          <a:solidFill>
            <a:srgbClr val="55555C"/>
          </a:solidFill>
          <a:ln/>
        </p:spPr>
        <p:txBody>
          <a:bodyPr/>
          <a:lstStyle/>
          <a:p>
            <a:endParaRPr lang="en-US"/>
          </a:p>
        </p:txBody>
      </p:sp>
      <p:sp>
        <p:nvSpPr>
          <p:cNvPr id="8" name="Shape 3"/>
          <p:cNvSpPr/>
          <p:nvPr/>
        </p:nvSpPr>
        <p:spPr>
          <a:xfrm>
            <a:off x="6836688" y="2788920"/>
            <a:ext cx="771644" cy="44053"/>
          </a:xfrm>
          <a:prstGeom prst="roundRect">
            <a:avLst>
              <a:gd name="adj" fmla="val 225238"/>
            </a:avLst>
          </a:prstGeom>
          <a:solidFill>
            <a:srgbClr val="55555C"/>
          </a:solidFill>
          <a:ln/>
        </p:spPr>
        <p:txBody>
          <a:bodyPr/>
          <a:lstStyle/>
          <a:p>
            <a:endParaRPr lang="en-US"/>
          </a:p>
        </p:txBody>
      </p:sp>
      <p:sp>
        <p:nvSpPr>
          <p:cNvPr id="9" name="Shape 4"/>
          <p:cNvSpPr/>
          <p:nvPr/>
        </p:nvSpPr>
        <p:spPr>
          <a:xfrm>
            <a:off x="6340673" y="2562939"/>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10" name="Text 5"/>
          <p:cNvSpPr/>
          <p:nvPr/>
        </p:nvSpPr>
        <p:spPr>
          <a:xfrm>
            <a:off x="6524625" y="2645569"/>
            <a:ext cx="127992"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1</a:t>
            </a:r>
            <a:endParaRPr lang="en-US" sz="2604" dirty="0"/>
          </a:p>
        </p:txBody>
      </p:sp>
      <p:sp>
        <p:nvSpPr>
          <p:cNvPr id="11" name="Text 6"/>
          <p:cNvSpPr/>
          <p:nvPr/>
        </p:nvSpPr>
        <p:spPr>
          <a:xfrm>
            <a:off x="7801332" y="2535317"/>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Energy Monitoring</a:t>
            </a:r>
            <a:endParaRPr lang="en-US" sz="2170" dirty="0"/>
          </a:p>
        </p:txBody>
      </p:sp>
      <p:sp>
        <p:nvSpPr>
          <p:cNvPr id="12" name="Text 7"/>
          <p:cNvSpPr/>
          <p:nvPr/>
        </p:nvSpPr>
        <p:spPr>
          <a:xfrm>
            <a:off x="7801332" y="3012043"/>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Collect real-time data on electricity, gas, and water usage across the home.</a:t>
            </a:r>
            <a:endParaRPr lang="en-US" sz="1736" dirty="0"/>
          </a:p>
        </p:txBody>
      </p:sp>
      <p:sp>
        <p:nvSpPr>
          <p:cNvPr id="13" name="Shape 8"/>
          <p:cNvSpPr/>
          <p:nvPr/>
        </p:nvSpPr>
        <p:spPr>
          <a:xfrm>
            <a:off x="6836688" y="4632365"/>
            <a:ext cx="771644" cy="44053"/>
          </a:xfrm>
          <a:prstGeom prst="roundRect">
            <a:avLst>
              <a:gd name="adj" fmla="val 225238"/>
            </a:avLst>
          </a:prstGeom>
          <a:solidFill>
            <a:srgbClr val="55555C"/>
          </a:solidFill>
          <a:ln/>
        </p:spPr>
        <p:txBody>
          <a:bodyPr/>
          <a:lstStyle/>
          <a:p>
            <a:endParaRPr lang="en-US"/>
          </a:p>
        </p:txBody>
      </p:sp>
      <p:sp>
        <p:nvSpPr>
          <p:cNvPr id="14" name="Shape 9"/>
          <p:cNvSpPr/>
          <p:nvPr/>
        </p:nvSpPr>
        <p:spPr>
          <a:xfrm>
            <a:off x="6340673" y="4406384"/>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15" name="Text 10"/>
          <p:cNvSpPr/>
          <p:nvPr/>
        </p:nvSpPr>
        <p:spPr>
          <a:xfrm>
            <a:off x="6496526" y="4489013"/>
            <a:ext cx="184190"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2</a:t>
            </a:r>
            <a:endParaRPr lang="en-US" sz="2604" dirty="0"/>
          </a:p>
        </p:txBody>
      </p:sp>
      <p:sp>
        <p:nvSpPr>
          <p:cNvPr id="16" name="Text 11"/>
          <p:cNvSpPr/>
          <p:nvPr/>
        </p:nvSpPr>
        <p:spPr>
          <a:xfrm>
            <a:off x="7801332" y="4378762"/>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Predictive Analytics</a:t>
            </a:r>
            <a:endParaRPr lang="en-US" sz="2170" dirty="0"/>
          </a:p>
        </p:txBody>
      </p:sp>
      <p:sp>
        <p:nvSpPr>
          <p:cNvPr id="17" name="Text 12"/>
          <p:cNvSpPr/>
          <p:nvPr/>
        </p:nvSpPr>
        <p:spPr>
          <a:xfrm>
            <a:off x="7801332" y="4855488"/>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Use AI to analyze usage patterns and anticipate future energy demands.</a:t>
            </a:r>
            <a:endParaRPr lang="en-US" sz="1736" dirty="0"/>
          </a:p>
        </p:txBody>
      </p:sp>
      <p:sp>
        <p:nvSpPr>
          <p:cNvPr id="18" name="Shape 13"/>
          <p:cNvSpPr/>
          <p:nvPr/>
        </p:nvSpPr>
        <p:spPr>
          <a:xfrm>
            <a:off x="6836688" y="6475809"/>
            <a:ext cx="771644" cy="44053"/>
          </a:xfrm>
          <a:prstGeom prst="roundRect">
            <a:avLst>
              <a:gd name="adj" fmla="val 225238"/>
            </a:avLst>
          </a:prstGeom>
          <a:solidFill>
            <a:srgbClr val="55555C"/>
          </a:solidFill>
          <a:ln/>
        </p:spPr>
        <p:txBody>
          <a:bodyPr/>
          <a:lstStyle/>
          <a:p>
            <a:endParaRPr lang="en-US"/>
          </a:p>
        </p:txBody>
      </p:sp>
      <p:sp>
        <p:nvSpPr>
          <p:cNvPr id="19" name="Shape 14"/>
          <p:cNvSpPr/>
          <p:nvPr/>
        </p:nvSpPr>
        <p:spPr>
          <a:xfrm>
            <a:off x="6340673" y="6249829"/>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20" name="Text 15"/>
          <p:cNvSpPr/>
          <p:nvPr/>
        </p:nvSpPr>
        <p:spPr>
          <a:xfrm>
            <a:off x="6492954" y="6332458"/>
            <a:ext cx="191453"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3</a:t>
            </a:r>
            <a:endParaRPr lang="en-US" sz="2604" dirty="0"/>
          </a:p>
        </p:txBody>
      </p:sp>
      <p:sp>
        <p:nvSpPr>
          <p:cNvPr id="21" name="Text 16"/>
          <p:cNvSpPr/>
          <p:nvPr/>
        </p:nvSpPr>
        <p:spPr>
          <a:xfrm>
            <a:off x="7801332" y="6222206"/>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Optimization</a:t>
            </a:r>
            <a:endParaRPr lang="en-US" sz="2170" dirty="0"/>
          </a:p>
        </p:txBody>
      </p:sp>
      <p:sp>
        <p:nvSpPr>
          <p:cNvPr id="22" name="Text 17"/>
          <p:cNvSpPr/>
          <p:nvPr/>
        </p:nvSpPr>
        <p:spPr>
          <a:xfrm>
            <a:off x="7801332" y="6698933"/>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Intelligently adjust resource consumption to improve efficiency and reduce costs.</a:t>
            </a:r>
            <a:endParaRPr lang="en-US" sz="1736" dirty="0"/>
          </a:p>
        </p:txBody>
      </p:sp>
    </p:spTree>
    <p:extLst>
      <p:ext uri="{BB962C8B-B14F-4D97-AF65-F5344CB8AC3E}">
        <p14:creationId xmlns:p14="http://schemas.microsoft.com/office/powerpoint/2010/main" val="380691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1655088"/>
            <a:ext cx="4919424" cy="4919424"/>
          </a:xfrm>
          <a:prstGeom prst="rect">
            <a:avLst/>
          </a:prstGeom>
        </p:spPr>
      </p:pic>
      <p:sp>
        <p:nvSpPr>
          <p:cNvPr id="6" name="Text 1"/>
          <p:cNvSpPr/>
          <p:nvPr/>
        </p:nvSpPr>
        <p:spPr>
          <a:xfrm>
            <a:off x="793790" y="877133"/>
            <a:ext cx="6001464"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Benefits of the System</a:t>
            </a:r>
            <a:endParaRPr lang="en-US" sz="4465" dirty="0"/>
          </a:p>
        </p:txBody>
      </p:sp>
      <p:pic>
        <p:nvPicPr>
          <p:cNvPr id="7" name="Image 3" descr="preencoded.png"/>
          <p:cNvPicPr>
            <a:picLocks noChangeAspect="1"/>
          </p:cNvPicPr>
          <p:nvPr/>
        </p:nvPicPr>
        <p:blipFill>
          <a:blip r:embed="rId6"/>
          <a:stretch>
            <a:fillRect/>
          </a:stretch>
        </p:blipFill>
        <p:spPr>
          <a:xfrm>
            <a:off x="793790" y="1926074"/>
            <a:ext cx="566976" cy="566976"/>
          </a:xfrm>
          <a:prstGeom prst="rect">
            <a:avLst/>
          </a:prstGeom>
        </p:spPr>
      </p:pic>
      <p:sp>
        <p:nvSpPr>
          <p:cNvPr id="8" name="Text 2"/>
          <p:cNvSpPr/>
          <p:nvPr/>
        </p:nvSpPr>
        <p:spPr>
          <a:xfrm>
            <a:off x="793790" y="2719864"/>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Cost Savings</a:t>
            </a:r>
            <a:endParaRPr lang="en-US" sz="2233" dirty="0"/>
          </a:p>
        </p:txBody>
      </p:sp>
      <p:sp>
        <p:nvSpPr>
          <p:cNvPr id="9" name="Text 3"/>
          <p:cNvSpPr/>
          <p:nvPr/>
        </p:nvSpPr>
        <p:spPr>
          <a:xfrm>
            <a:off x="793790" y="3210282"/>
            <a:ext cx="3608070"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Reduce energy bills through optimized resource usage and proactive maintenance.</a:t>
            </a:r>
            <a:endParaRPr lang="en-US" sz="1786" dirty="0"/>
          </a:p>
        </p:txBody>
      </p:sp>
      <p:pic>
        <p:nvPicPr>
          <p:cNvPr id="10" name="Image 4" descr="preencoded.png"/>
          <p:cNvPicPr>
            <a:picLocks noChangeAspect="1"/>
          </p:cNvPicPr>
          <p:nvPr/>
        </p:nvPicPr>
        <p:blipFill>
          <a:blip r:embed="rId7"/>
          <a:stretch>
            <a:fillRect/>
          </a:stretch>
        </p:blipFill>
        <p:spPr>
          <a:xfrm>
            <a:off x="4742021" y="1926074"/>
            <a:ext cx="566976" cy="566976"/>
          </a:xfrm>
          <a:prstGeom prst="rect">
            <a:avLst/>
          </a:prstGeom>
        </p:spPr>
      </p:pic>
      <p:sp>
        <p:nvSpPr>
          <p:cNvPr id="11" name="Text 4"/>
          <p:cNvSpPr/>
          <p:nvPr/>
        </p:nvSpPr>
        <p:spPr>
          <a:xfrm>
            <a:off x="4742021" y="2719864"/>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Energy Efficiency</a:t>
            </a:r>
            <a:endParaRPr lang="en-US" sz="2233" dirty="0"/>
          </a:p>
        </p:txBody>
      </p:sp>
      <p:sp>
        <p:nvSpPr>
          <p:cNvPr id="12" name="Text 5"/>
          <p:cNvSpPr/>
          <p:nvPr/>
        </p:nvSpPr>
        <p:spPr>
          <a:xfrm>
            <a:off x="4742021" y="3210282"/>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Minimize waste and maximize the use of electricity, gas, and water in the home.</a:t>
            </a:r>
            <a:endParaRPr lang="en-US" sz="1786" dirty="0"/>
          </a:p>
        </p:txBody>
      </p:sp>
      <p:pic>
        <p:nvPicPr>
          <p:cNvPr id="13" name="Image 5" descr="preencoded.png"/>
          <p:cNvPicPr>
            <a:picLocks noChangeAspect="1"/>
          </p:cNvPicPr>
          <p:nvPr/>
        </p:nvPicPr>
        <p:blipFill>
          <a:blip r:embed="rId8"/>
          <a:stretch>
            <a:fillRect/>
          </a:stretch>
        </p:blipFill>
        <p:spPr>
          <a:xfrm>
            <a:off x="793790" y="4979432"/>
            <a:ext cx="566976" cy="566976"/>
          </a:xfrm>
          <a:prstGeom prst="rect">
            <a:avLst/>
          </a:prstGeom>
        </p:spPr>
      </p:pic>
      <p:sp>
        <p:nvSpPr>
          <p:cNvPr id="14" name="Text 6"/>
          <p:cNvSpPr/>
          <p:nvPr/>
        </p:nvSpPr>
        <p:spPr>
          <a:xfrm>
            <a:off x="793790" y="5773222"/>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Sustainability</a:t>
            </a:r>
            <a:endParaRPr lang="en-US" sz="2233" dirty="0"/>
          </a:p>
        </p:txBody>
      </p:sp>
      <p:sp>
        <p:nvSpPr>
          <p:cNvPr id="15" name="Text 7"/>
          <p:cNvSpPr/>
          <p:nvPr/>
        </p:nvSpPr>
        <p:spPr>
          <a:xfrm>
            <a:off x="793790" y="6263640"/>
            <a:ext cx="3608070"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Promote eco-friendly practices and reduce the home's environmental impact.</a:t>
            </a:r>
            <a:endParaRPr lang="en-US" sz="1786" dirty="0"/>
          </a:p>
        </p:txBody>
      </p:sp>
      <p:pic>
        <p:nvPicPr>
          <p:cNvPr id="16" name="Image 6" descr="preencoded.png"/>
          <p:cNvPicPr>
            <a:picLocks noChangeAspect="1"/>
          </p:cNvPicPr>
          <p:nvPr/>
        </p:nvPicPr>
        <p:blipFill>
          <a:blip r:embed="rId9"/>
          <a:stretch>
            <a:fillRect/>
          </a:stretch>
        </p:blipFill>
        <p:spPr>
          <a:xfrm>
            <a:off x="4742021" y="4979432"/>
            <a:ext cx="566976" cy="566976"/>
          </a:xfrm>
          <a:prstGeom prst="rect">
            <a:avLst/>
          </a:prstGeom>
        </p:spPr>
      </p:pic>
      <p:sp>
        <p:nvSpPr>
          <p:cNvPr id="17" name="Text 8"/>
          <p:cNvSpPr/>
          <p:nvPr/>
        </p:nvSpPr>
        <p:spPr>
          <a:xfrm>
            <a:off x="4742021" y="5773222"/>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Convenience</a:t>
            </a:r>
            <a:endParaRPr lang="en-US" sz="2233" dirty="0"/>
          </a:p>
        </p:txBody>
      </p:sp>
      <p:sp>
        <p:nvSpPr>
          <p:cNvPr id="18" name="Text 9"/>
          <p:cNvSpPr/>
          <p:nvPr/>
        </p:nvSpPr>
        <p:spPr>
          <a:xfrm>
            <a:off x="4742021" y="6263640"/>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Provide a user-friendly interface to monitor and control home energy usage.</a:t>
            </a:r>
            <a:endParaRPr lang="en-US" sz="1786" dirty="0"/>
          </a:p>
        </p:txBody>
      </p:sp>
    </p:spTree>
    <p:extLst>
      <p:ext uri="{BB962C8B-B14F-4D97-AF65-F5344CB8AC3E}">
        <p14:creationId xmlns:p14="http://schemas.microsoft.com/office/powerpoint/2010/main" val="343307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0106" y="2741414"/>
            <a:ext cx="4934069" cy="2746653"/>
          </a:xfrm>
          <a:prstGeom prst="rect">
            <a:avLst/>
          </a:prstGeom>
        </p:spPr>
      </p:pic>
      <p:sp>
        <p:nvSpPr>
          <p:cNvPr id="6" name="Text 1"/>
          <p:cNvSpPr/>
          <p:nvPr/>
        </p:nvSpPr>
        <p:spPr>
          <a:xfrm>
            <a:off x="773073" y="608290"/>
            <a:ext cx="7597854" cy="1380411"/>
          </a:xfrm>
          <a:prstGeom prst="rect">
            <a:avLst/>
          </a:prstGeom>
          <a:noFill/>
          <a:ln/>
        </p:spPr>
        <p:txBody>
          <a:bodyPr wrap="square" rtlCol="0" anchor="t"/>
          <a:lstStyle/>
          <a:p>
            <a:pPr marL="0" indent="0">
              <a:lnSpc>
                <a:spcPts val="5435"/>
              </a:lnSpc>
              <a:buNone/>
            </a:pPr>
            <a:r>
              <a:rPr lang="en-US" sz="4348" b="1" dirty="0">
                <a:solidFill>
                  <a:srgbClr val="FFFFFF"/>
                </a:solidFill>
                <a:latin typeface="Instrument Sans" pitchFamily="34" charset="0"/>
                <a:ea typeface="Instrument Sans" pitchFamily="34" charset="-122"/>
                <a:cs typeface="Instrument Sans" pitchFamily="34" charset="-120"/>
              </a:rPr>
              <a:t>Enhancing the User Experience</a:t>
            </a:r>
            <a:endParaRPr lang="en-US" sz="4348" dirty="0"/>
          </a:p>
        </p:txBody>
      </p:sp>
      <p:pic>
        <p:nvPicPr>
          <p:cNvPr id="7" name="Image 3" descr="preencoded.png"/>
          <p:cNvPicPr>
            <a:picLocks noChangeAspect="1"/>
          </p:cNvPicPr>
          <p:nvPr/>
        </p:nvPicPr>
        <p:blipFill>
          <a:blip r:embed="rId6"/>
          <a:stretch>
            <a:fillRect/>
          </a:stretch>
        </p:blipFill>
        <p:spPr>
          <a:xfrm>
            <a:off x="773073" y="2319933"/>
            <a:ext cx="1104424" cy="1767126"/>
          </a:xfrm>
          <a:prstGeom prst="rect">
            <a:avLst/>
          </a:prstGeom>
        </p:spPr>
      </p:pic>
      <p:sp>
        <p:nvSpPr>
          <p:cNvPr id="8" name="Text 2"/>
          <p:cNvSpPr/>
          <p:nvPr/>
        </p:nvSpPr>
        <p:spPr>
          <a:xfrm>
            <a:off x="2208728" y="2540794"/>
            <a:ext cx="4190405"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Personalized Recommendations</a:t>
            </a:r>
            <a:endParaRPr lang="en-US" sz="2174" dirty="0"/>
          </a:p>
        </p:txBody>
      </p:sp>
      <p:sp>
        <p:nvSpPr>
          <p:cNvPr id="9" name="Text 3"/>
          <p:cNvSpPr/>
          <p:nvPr/>
        </p:nvSpPr>
        <p:spPr>
          <a:xfrm>
            <a:off x="2208728" y="3018353"/>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The system provides tailored suggestions based on the homeowner's usage patterns and preferences.</a:t>
            </a:r>
            <a:endParaRPr lang="en-US" sz="1739" dirty="0"/>
          </a:p>
        </p:txBody>
      </p:sp>
      <p:pic>
        <p:nvPicPr>
          <p:cNvPr id="10" name="Image 4" descr="preencoded.png"/>
          <p:cNvPicPr>
            <a:picLocks noChangeAspect="1"/>
          </p:cNvPicPr>
          <p:nvPr/>
        </p:nvPicPr>
        <p:blipFill>
          <a:blip r:embed="rId7"/>
          <a:stretch>
            <a:fillRect/>
          </a:stretch>
        </p:blipFill>
        <p:spPr>
          <a:xfrm>
            <a:off x="773073" y="4087058"/>
            <a:ext cx="1104424" cy="1767126"/>
          </a:xfrm>
          <a:prstGeom prst="rect">
            <a:avLst/>
          </a:prstGeom>
        </p:spPr>
      </p:pic>
      <p:sp>
        <p:nvSpPr>
          <p:cNvPr id="11" name="Text 4"/>
          <p:cNvSpPr/>
          <p:nvPr/>
        </p:nvSpPr>
        <p:spPr>
          <a:xfrm>
            <a:off x="2208728" y="4307919"/>
            <a:ext cx="2761178"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Intuitive Dashboard</a:t>
            </a:r>
            <a:endParaRPr lang="en-US" sz="2174" dirty="0"/>
          </a:p>
        </p:txBody>
      </p:sp>
      <p:sp>
        <p:nvSpPr>
          <p:cNvPr id="12" name="Text 5"/>
          <p:cNvSpPr/>
          <p:nvPr/>
        </p:nvSpPr>
        <p:spPr>
          <a:xfrm>
            <a:off x="2208728" y="4785479"/>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A visually appealing dashboard displays real-time data and highlights opportunities for improvement.</a:t>
            </a:r>
            <a:endParaRPr lang="en-US" sz="1739" dirty="0"/>
          </a:p>
        </p:txBody>
      </p:sp>
      <p:pic>
        <p:nvPicPr>
          <p:cNvPr id="13" name="Image 5" descr="preencoded.png"/>
          <p:cNvPicPr>
            <a:picLocks noChangeAspect="1"/>
          </p:cNvPicPr>
          <p:nvPr/>
        </p:nvPicPr>
        <p:blipFill>
          <a:blip r:embed="rId8"/>
          <a:stretch>
            <a:fillRect/>
          </a:stretch>
        </p:blipFill>
        <p:spPr>
          <a:xfrm>
            <a:off x="773073" y="5854184"/>
            <a:ext cx="1104424" cy="1767126"/>
          </a:xfrm>
          <a:prstGeom prst="rect">
            <a:avLst/>
          </a:prstGeom>
        </p:spPr>
      </p:pic>
      <p:sp>
        <p:nvSpPr>
          <p:cNvPr id="14" name="Text 6"/>
          <p:cNvSpPr/>
          <p:nvPr/>
        </p:nvSpPr>
        <p:spPr>
          <a:xfrm>
            <a:off x="2208728" y="6075045"/>
            <a:ext cx="2761178"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Cost Transparency</a:t>
            </a:r>
            <a:endParaRPr lang="en-US" sz="2174" dirty="0"/>
          </a:p>
        </p:txBody>
      </p:sp>
      <p:sp>
        <p:nvSpPr>
          <p:cNvPr id="15" name="Text 7"/>
          <p:cNvSpPr/>
          <p:nvPr/>
        </p:nvSpPr>
        <p:spPr>
          <a:xfrm>
            <a:off x="2208728" y="6552605"/>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Detailed reporting allows homeowners to understand their energy expenditures and track savings over time.</a:t>
            </a:r>
            <a:endParaRPr lang="en-US" sz="1739" dirty="0"/>
          </a:p>
        </p:txBody>
      </p:sp>
    </p:spTree>
    <p:extLst>
      <p:ext uri="{BB962C8B-B14F-4D97-AF65-F5344CB8AC3E}">
        <p14:creationId xmlns:p14="http://schemas.microsoft.com/office/powerpoint/2010/main" val="1820709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175748"/>
            <a:ext cx="4919305" cy="3878104"/>
          </a:xfrm>
          <a:prstGeom prst="rect">
            <a:avLst/>
          </a:prstGeom>
        </p:spPr>
      </p:pic>
      <p:sp>
        <p:nvSpPr>
          <p:cNvPr id="6" name="Text 1"/>
          <p:cNvSpPr/>
          <p:nvPr/>
        </p:nvSpPr>
        <p:spPr>
          <a:xfrm>
            <a:off x="6280190" y="921068"/>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Conclusion</a:t>
            </a:r>
            <a:endParaRPr lang="en-US" sz="4465" dirty="0"/>
          </a:p>
        </p:txBody>
      </p:sp>
      <p:sp>
        <p:nvSpPr>
          <p:cNvPr id="7" name="Shape 2"/>
          <p:cNvSpPr/>
          <p:nvPr/>
        </p:nvSpPr>
        <p:spPr>
          <a:xfrm>
            <a:off x="6280190" y="2225159"/>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8" name="Text 3"/>
          <p:cNvSpPr/>
          <p:nvPr/>
        </p:nvSpPr>
        <p:spPr>
          <a:xfrm>
            <a:off x="6469499" y="2310170"/>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7017306" y="2225159"/>
            <a:ext cx="2927747" cy="708660"/>
          </a:xfrm>
          <a:prstGeom prst="rect">
            <a:avLst/>
          </a:prstGeom>
          <a:noFill/>
          <a:ln/>
        </p:spPr>
        <p:txBody>
          <a:bodyPr wrap="squar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Comprehensive Solution</a:t>
            </a:r>
            <a:endParaRPr lang="en-US" sz="2233" dirty="0"/>
          </a:p>
        </p:txBody>
      </p:sp>
      <p:sp>
        <p:nvSpPr>
          <p:cNvPr id="10" name="Text 5"/>
          <p:cNvSpPr/>
          <p:nvPr/>
        </p:nvSpPr>
        <p:spPr>
          <a:xfrm>
            <a:off x="7017306" y="3069908"/>
            <a:ext cx="2927747" cy="217741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Home Energy Management System provides a holistic approach to optimizing resource usage and reducing costs.</a:t>
            </a:r>
            <a:endParaRPr lang="en-US" sz="1786" dirty="0"/>
          </a:p>
        </p:txBody>
      </p:sp>
      <p:sp>
        <p:nvSpPr>
          <p:cNvPr id="11" name="Shape 6"/>
          <p:cNvSpPr/>
          <p:nvPr/>
        </p:nvSpPr>
        <p:spPr>
          <a:xfrm>
            <a:off x="10171867" y="2225159"/>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2" name="Text 7"/>
          <p:cNvSpPr/>
          <p:nvPr/>
        </p:nvSpPr>
        <p:spPr>
          <a:xfrm>
            <a:off x="10332244" y="2310170"/>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10908983" y="2225159"/>
            <a:ext cx="2927747" cy="708660"/>
          </a:xfrm>
          <a:prstGeom prst="rect">
            <a:avLst/>
          </a:prstGeom>
          <a:noFill/>
          <a:ln/>
        </p:spPr>
        <p:txBody>
          <a:bodyPr wrap="squar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Innovative AI Technology</a:t>
            </a:r>
            <a:endParaRPr lang="en-US" sz="2233" dirty="0"/>
          </a:p>
        </p:txBody>
      </p:sp>
      <p:sp>
        <p:nvSpPr>
          <p:cNvPr id="14" name="Text 9"/>
          <p:cNvSpPr/>
          <p:nvPr/>
        </p:nvSpPr>
        <p:spPr>
          <a:xfrm>
            <a:off x="10908983" y="3069908"/>
            <a:ext cx="2927747"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Advanced analytics and predictive capabilities enable intelligent, data-driven decision-making for energy efficiency.</a:t>
            </a:r>
            <a:endParaRPr lang="en-US" sz="1786" dirty="0"/>
          </a:p>
        </p:txBody>
      </p:sp>
      <p:sp>
        <p:nvSpPr>
          <p:cNvPr id="15" name="Shape 10"/>
          <p:cNvSpPr/>
          <p:nvPr/>
        </p:nvSpPr>
        <p:spPr>
          <a:xfrm>
            <a:off x="6280190" y="5729288"/>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6" name="Text 11"/>
          <p:cNvSpPr/>
          <p:nvPr/>
        </p:nvSpPr>
        <p:spPr>
          <a:xfrm>
            <a:off x="6436757" y="5814298"/>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7017306" y="5729288"/>
            <a:ext cx="3585567"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Enhanced User Experience</a:t>
            </a:r>
            <a:endParaRPr lang="en-US" sz="2233" dirty="0"/>
          </a:p>
        </p:txBody>
      </p:sp>
      <p:sp>
        <p:nvSpPr>
          <p:cNvPr id="18" name="Text 13"/>
          <p:cNvSpPr/>
          <p:nvPr/>
        </p:nvSpPr>
        <p:spPr>
          <a:xfrm>
            <a:off x="7017306" y="6219706"/>
            <a:ext cx="6819305"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Intuitive dashboards, personalized recommendations, and cost transparency empower homeowners to take control of their energy usage.</a:t>
            </a:r>
            <a:endParaRPr lang="en-US" sz="1786" dirty="0"/>
          </a:p>
        </p:txBody>
      </p:sp>
    </p:spTree>
    <p:extLst>
      <p:ext uri="{BB962C8B-B14F-4D97-AF65-F5344CB8AC3E}">
        <p14:creationId xmlns:p14="http://schemas.microsoft.com/office/powerpoint/2010/main" val="307081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607231"/>
            <a:ext cx="7415927" cy="1064657"/>
          </a:xfrm>
          <a:prstGeom prst="rect">
            <a:avLst/>
          </a:prstGeom>
          <a:noFill/>
          <a:ln/>
        </p:spPr>
        <p:txBody>
          <a:bodyPr wrap="none" rtlCol="0" anchor="t"/>
          <a:lstStyle/>
          <a:p>
            <a:pPr marL="0" indent="0">
              <a:lnSpc>
                <a:spcPts val="8384"/>
              </a:lnSpc>
              <a:buNone/>
            </a:pPr>
            <a:r>
              <a:rPr lang="en-US" sz="6707" b="1" dirty="0">
                <a:solidFill>
                  <a:srgbClr val="FFFFFF"/>
                </a:solidFill>
                <a:latin typeface="Instrument Sans" pitchFamily="34" charset="0"/>
                <a:ea typeface="Instrument Sans" pitchFamily="34" charset="-122"/>
                <a:cs typeface="Instrument Sans" pitchFamily="34" charset="-120"/>
              </a:rPr>
              <a:t>END</a:t>
            </a:r>
            <a:endParaRPr lang="en-US" sz="6707" dirty="0"/>
          </a:p>
        </p:txBody>
      </p:sp>
      <p:sp>
        <p:nvSpPr>
          <p:cNvPr id="6" name="Text 2"/>
          <p:cNvSpPr/>
          <p:nvPr/>
        </p:nvSpPr>
        <p:spPr>
          <a:xfrm>
            <a:off x="864037" y="4042172"/>
            <a:ext cx="7415927" cy="1580198"/>
          </a:xfrm>
          <a:prstGeom prst="rect">
            <a:avLst/>
          </a:prstGeom>
          <a:noFill/>
          <a:ln/>
        </p:spPr>
        <p:txBody>
          <a:bodyPr wrap="square" rtlCol="0" anchor="t"/>
          <a:lstStyle/>
          <a:p>
            <a:pPr marL="0" indent="0">
              <a:lnSpc>
                <a:spcPts val="3110"/>
              </a:lnSpc>
              <a:buNone/>
            </a:pPr>
            <a:r>
              <a:rPr lang="en-US" sz="1944" dirty="0">
                <a:solidFill>
                  <a:srgbClr val="CFD0D8"/>
                </a:solidFill>
                <a:latin typeface="Instrument Sans" pitchFamily="34" charset="0"/>
                <a:ea typeface="Instrument Sans" pitchFamily="34" charset="-122"/>
                <a:cs typeface="Instrument Sans" pitchFamily="34" charset="-120"/>
              </a:rPr>
              <a:t>Effective home energy management is crucial for a sustainable future. By integrating smart technologies, optimizing energy usage, and adopting renewable sources, we can create more efficient and environmentally conscious homes.</a:t>
            </a:r>
            <a:endParaRPr lang="en-US" sz="1944" dirty="0"/>
          </a:p>
        </p:txBody>
      </p:sp>
    </p:spTree>
    <p:extLst>
      <p:ext uri="{BB962C8B-B14F-4D97-AF65-F5344CB8AC3E}">
        <p14:creationId xmlns:p14="http://schemas.microsoft.com/office/powerpoint/2010/main" val="1378145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607" y="2800945"/>
            <a:ext cx="4919186" cy="2627709"/>
          </a:xfrm>
          <a:prstGeom prst="rect">
            <a:avLst/>
          </a:prstGeom>
        </p:spPr>
      </p:pic>
      <p:sp>
        <p:nvSpPr>
          <p:cNvPr id="6" name="Text 1"/>
          <p:cNvSpPr/>
          <p:nvPr/>
        </p:nvSpPr>
        <p:spPr>
          <a:xfrm>
            <a:off x="6280190" y="2239328"/>
            <a:ext cx="7556421" cy="978218"/>
          </a:xfrm>
          <a:prstGeom prst="rect">
            <a:avLst/>
          </a:prstGeom>
          <a:noFill/>
          <a:ln/>
        </p:spPr>
        <p:txBody>
          <a:bodyPr wrap="none" rtlCol="0" anchor="t"/>
          <a:lstStyle/>
          <a:p>
            <a:pPr marL="0" indent="0">
              <a:lnSpc>
                <a:spcPts val="7702"/>
              </a:lnSpc>
              <a:buNone/>
            </a:pPr>
            <a:r>
              <a:rPr lang="en-US" sz="6162" b="1" dirty="0">
                <a:solidFill>
                  <a:srgbClr val="FFFFFF"/>
                </a:solidFill>
                <a:latin typeface="Instrument Sans" pitchFamily="34" charset="0"/>
                <a:ea typeface="Instrument Sans" pitchFamily="34" charset="-122"/>
                <a:cs typeface="Instrument Sans" pitchFamily="34" charset="-120"/>
              </a:rPr>
              <a:t>Gas and Fire</a:t>
            </a:r>
            <a:endParaRPr lang="en-US" sz="6162" dirty="0"/>
          </a:p>
        </p:txBody>
      </p:sp>
      <p:sp>
        <p:nvSpPr>
          <p:cNvPr id="7" name="Text 2"/>
          <p:cNvSpPr/>
          <p:nvPr/>
        </p:nvSpPr>
        <p:spPr>
          <a:xfrm>
            <a:off x="6280190" y="3557707"/>
            <a:ext cx="7556421"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Managing fire and gas consumption in smart homes involves using advanced technologies to ensure safety and efficiency. Through the technology of automatic control of the system, high quality service is provided to the customer by handling it in every possible way to avoid any emergency situation that may occur in the house.</a:t>
            </a:r>
            <a:endParaRPr lang="en-US" sz="1786" dirty="0"/>
          </a:p>
        </p:txBody>
      </p:sp>
      <p:sp>
        <p:nvSpPr>
          <p:cNvPr id="8" name="Text 3"/>
          <p:cNvSpPr/>
          <p:nvPr/>
        </p:nvSpPr>
        <p:spPr>
          <a:xfrm>
            <a:off x="6280190" y="5627370"/>
            <a:ext cx="75564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424464"/>
            <a:ext cx="4919305" cy="5380553"/>
          </a:xfrm>
          <a:prstGeom prst="rect">
            <a:avLst/>
          </a:prstGeom>
        </p:spPr>
      </p:pic>
      <p:sp>
        <p:nvSpPr>
          <p:cNvPr id="6" name="Text 1"/>
          <p:cNvSpPr/>
          <p:nvPr/>
        </p:nvSpPr>
        <p:spPr>
          <a:xfrm>
            <a:off x="6280190" y="1247418"/>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Gas Consumption</a:t>
            </a:r>
            <a:endParaRPr lang="en-US" sz="4465" dirty="0"/>
          </a:p>
        </p:txBody>
      </p:sp>
      <p:sp>
        <p:nvSpPr>
          <p:cNvPr id="7" name="Shape 2"/>
          <p:cNvSpPr/>
          <p:nvPr/>
        </p:nvSpPr>
        <p:spPr>
          <a:xfrm>
            <a:off x="6280190" y="2296358"/>
            <a:ext cx="3664863" cy="2773799"/>
          </a:xfrm>
          <a:prstGeom prst="roundRect">
            <a:avLst>
              <a:gd name="adj" fmla="val 3680"/>
            </a:avLst>
          </a:prstGeom>
          <a:solidFill>
            <a:srgbClr val="3C3C43"/>
          </a:solidFill>
          <a:ln w="7620">
            <a:solidFill>
              <a:srgbClr val="55555C"/>
            </a:solidFill>
            <a:prstDash val="solid"/>
          </a:ln>
        </p:spPr>
        <p:txBody>
          <a:bodyPr/>
          <a:lstStyle/>
          <a:p>
            <a:endParaRPr lang="en-US"/>
          </a:p>
        </p:txBody>
      </p:sp>
      <p:sp>
        <p:nvSpPr>
          <p:cNvPr id="8" name="Text 3"/>
          <p:cNvSpPr/>
          <p:nvPr/>
        </p:nvSpPr>
        <p:spPr>
          <a:xfrm>
            <a:off x="6514624" y="2530793"/>
            <a:ext cx="3043118"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Automated Monitoring</a:t>
            </a:r>
            <a:endParaRPr lang="en-US" sz="2233" dirty="0"/>
          </a:p>
        </p:txBody>
      </p:sp>
      <p:sp>
        <p:nvSpPr>
          <p:cNvPr id="9" name="Text 4"/>
          <p:cNvSpPr/>
          <p:nvPr/>
        </p:nvSpPr>
        <p:spPr>
          <a:xfrm>
            <a:off x="6514624" y="3021211"/>
            <a:ext cx="3195995"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system continuously monitors gas consumption and automatically detects any reductions in supply.</a:t>
            </a:r>
            <a:endParaRPr lang="en-US" sz="1786" dirty="0"/>
          </a:p>
        </p:txBody>
      </p:sp>
      <p:sp>
        <p:nvSpPr>
          <p:cNvPr id="10" name="Shape 5"/>
          <p:cNvSpPr/>
          <p:nvPr/>
        </p:nvSpPr>
        <p:spPr>
          <a:xfrm>
            <a:off x="10171867" y="2296358"/>
            <a:ext cx="3664863" cy="2773799"/>
          </a:xfrm>
          <a:prstGeom prst="roundRect">
            <a:avLst>
              <a:gd name="adj" fmla="val 3680"/>
            </a:avLst>
          </a:prstGeom>
          <a:solidFill>
            <a:srgbClr val="3C3C43"/>
          </a:solidFill>
          <a:ln w="7620">
            <a:solidFill>
              <a:srgbClr val="55555C"/>
            </a:solidFill>
            <a:prstDash val="solid"/>
          </a:ln>
        </p:spPr>
        <p:txBody>
          <a:bodyPr/>
          <a:lstStyle/>
          <a:p>
            <a:endParaRPr lang="en-US"/>
          </a:p>
        </p:txBody>
      </p:sp>
      <p:sp>
        <p:nvSpPr>
          <p:cNvPr id="11" name="Text 6"/>
          <p:cNvSpPr/>
          <p:nvPr/>
        </p:nvSpPr>
        <p:spPr>
          <a:xfrm>
            <a:off x="10406301" y="2530793"/>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Backup Biogas</a:t>
            </a:r>
            <a:endParaRPr lang="en-US" sz="2233" dirty="0"/>
          </a:p>
        </p:txBody>
      </p:sp>
      <p:sp>
        <p:nvSpPr>
          <p:cNvPr id="12" name="Text 7"/>
          <p:cNvSpPr/>
          <p:nvPr/>
        </p:nvSpPr>
        <p:spPr>
          <a:xfrm>
            <a:off x="10406301" y="3021211"/>
            <a:ext cx="3195995"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When gas supply is reduced, the system automatically switches to biogas as a substitute without disrupting the home's operation.</a:t>
            </a:r>
            <a:endParaRPr lang="en-US" sz="1786" dirty="0"/>
          </a:p>
        </p:txBody>
      </p:sp>
      <p:sp>
        <p:nvSpPr>
          <p:cNvPr id="13" name="Shape 8"/>
          <p:cNvSpPr/>
          <p:nvPr/>
        </p:nvSpPr>
        <p:spPr>
          <a:xfrm>
            <a:off x="6280190" y="5296972"/>
            <a:ext cx="7556421" cy="1685092"/>
          </a:xfrm>
          <a:prstGeom prst="roundRect">
            <a:avLst>
              <a:gd name="adj" fmla="val 6057"/>
            </a:avLst>
          </a:prstGeom>
          <a:solidFill>
            <a:srgbClr val="3C3C43"/>
          </a:solidFill>
          <a:ln w="7620">
            <a:solidFill>
              <a:srgbClr val="55555C"/>
            </a:solidFill>
            <a:prstDash val="solid"/>
          </a:ln>
        </p:spPr>
        <p:txBody>
          <a:bodyPr/>
          <a:lstStyle/>
          <a:p>
            <a:endParaRPr lang="en-US"/>
          </a:p>
        </p:txBody>
      </p:sp>
      <p:sp>
        <p:nvSpPr>
          <p:cNvPr id="14" name="Text 9"/>
          <p:cNvSpPr/>
          <p:nvPr/>
        </p:nvSpPr>
        <p:spPr>
          <a:xfrm>
            <a:off x="6514624" y="5531406"/>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Voice Control</a:t>
            </a:r>
            <a:endParaRPr lang="en-US" sz="2233" dirty="0"/>
          </a:p>
        </p:txBody>
      </p:sp>
      <p:sp>
        <p:nvSpPr>
          <p:cNvPr id="15" name="Text 10"/>
          <p:cNvSpPr/>
          <p:nvPr/>
        </p:nvSpPr>
        <p:spPr>
          <a:xfrm>
            <a:off x="6514624" y="6021824"/>
            <a:ext cx="7087553" cy="72580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Homeowners can control gas appliances through voice commands, providing convenient and on-demand access.</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147054"/>
            <a:ext cx="4919305" cy="3935492"/>
          </a:xfrm>
          <a:prstGeom prst="rect">
            <a:avLst/>
          </a:prstGeom>
        </p:spPr>
      </p:pic>
      <p:sp>
        <p:nvSpPr>
          <p:cNvPr id="6" name="Text 1"/>
          <p:cNvSpPr/>
          <p:nvPr/>
        </p:nvSpPr>
        <p:spPr>
          <a:xfrm>
            <a:off x="793790" y="1461135"/>
            <a:ext cx="6958013"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Fire and Gas Management</a:t>
            </a:r>
            <a:endParaRPr lang="en-US" sz="4465" dirty="0"/>
          </a:p>
        </p:txBody>
      </p:sp>
      <p:sp>
        <p:nvSpPr>
          <p:cNvPr id="7" name="Shape 2"/>
          <p:cNvSpPr/>
          <p:nvPr/>
        </p:nvSpPr>
        <p:spPr>
          <a:xfrm>
            <a:off x="793790" y="2765227"/>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8" name="Text 3"/>
          <p:cNvSpPr/>
          <p:nvPr/>
        </p:nvSpPr>
        <p:spPr>
          <a:xfrm>
            <a:off x="983099" y="2850237"/>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1530906" y="2765227"/>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Sensor Monitoring</a:t>
            </a:r>
            <a:endParaRPr lang="en-US" sz="2233" dirty="0"/>
          </a:p>
        </p:txBody>
      </p:sp>
      <p:sp>
        <p:nvSpPr>
          <p:cNvPr id="10" name="Text 5"/>
          <p:cNvSpPr/>
          <p:nvPr/>
        </p:nvSpPr>
        <p:spPr>
          <a:xfrm>
            <a:off x="1530906" y="3255645"/>
            <a:ext cx="2927747"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Various sensors, including pressure, temperature, and fire detectors, continuously monitor activities in the home.</a:t>
            </a:r>
            <a:endParaRPr lang="en-US" sz="1786" dirty="0"/>
          </a:p>
        </p:txBody>
      </p:sp>
      <p:sp>
        <p:nvSpPr>
          <p:cNvPr id="11" name="Shape 6"/>
          <p:cNvSpPr/>
          <p:nvPr/>
        </p:nvSpPr>
        <p:spPr>
          <a:xfrm>
            <a:off x="4685467" y="2765227"/>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2" name="Text 7"/>
          <p:cNvSpPr/>
          <p:nvPr/>
        </p:nvSpPr>
        <p:spPr>
          <a:xfrm>
            <a:off x="4845844" y="2850237"/>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5422583" y="2765227"/>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Automated Shutoff</a:t>
            </a:r>
            <a:endParaRPr lang="en-US" sz="2233" dirty="0"/>
          </a:p>
        </p:txBody>
      </p:sp>
      <p:sp>
        <p:nvSpPr>
          <p:cNvPr id="14" name="Text 9"/>
          <p:cNvSpPr/>
          <p:nvPr/>
        </p:nvSpPr>
        <p:spPr>
          <a:xfrm>
            <a:off x="5422583" y="3255645"/>
            <a:ext cx="2927747"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In the event of a gas leak or fire, the system automatically shuts off gas and electricity supplies to prevent further damage.</a:t>
            </a:r>
            <a:endParaRPr lang="en-US" sz="1786" dirty="0"/>
          </a:p>
        </p:txBody>
      </p:sp>
      <p:sp>
        <p:nvSpPr>
          <p:cNvPr id="15" name="Shape 10"/>
          <p:cNvSpPr/>
          <p:nvPr/>
        </p:nvSpPr>
        <p:spPr>
          <a:xfrm>
            <a:off x="793790" y="5552123"/>
            <a:ext cx="510302" cy="510302"/>
          </a:xfrm>
          <a:prstGeom prst="roundRect">
            <a:avLst>
              <a:gd name="adj" fmla="val 20002"/>
            </a:avLst>
          </a:prstGeom>
          <a:solidFill>
            <a:srgbClr val="3C3C43"/>
          </a:solidFill>
          <a:ln w="7620">
            <a:solidFill>
              <a:srgbClr val="55555C"/>
            </a:solidFill>
            <a:prstDash val="solid"/>
          </a:ln>
        </p:spPr>
        <p:txBody>
          <a:bodyPr/>
          <a:lstStyle/>
          <a:p>
            <a:endParaRPr lang="en-US"/>
          </a:p>
        </p:txBody>
      </p:sp>
      <p:sp>
        <p:nvSpPr>
          <p:cNvPr id="16" name="Text 11"/>
          <p:cNvSpPr/>
          <p:nvPr/>
        </p:nvSpPr>
        <p:spPr>
          <a:xfrm>
            <a:off x="950357" y="5637133"/>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1530906" y="5552123"/>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Safety Protocols</a:t>
            </a:r>
            <a:endParaRPr lang="en-US" sz="2233" dirty="0"/>
          </a:p>
        </p:txBody>
      </p:sp>
      <p:sp>
        <p:nvSpPr>
          <p:cNvPr id="18" name="Text 13"/>
          <p:cNvSpPr/>
          <p:nvPr/>
        </p:nvSpPr>
        <p:spPr>
          <a:xfrm>
            <a:off x="1530906" y="6042541"/>
            <a:ext cx="6819305" cy="72580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system follows pre-programmed safety protocols to handle emergencies and ensure the well-being of the occupants.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607" y="2149078"/>
            <a:ext cx="4919186" cy="3931325"/>
          </a:xfrm>
          <a:prstGeom prst="rect">
            <a:avLst/>
          </a:prstGeom>
        </p:spPr>
      </p:pic>
      <p:sp>
        <p:nvSpPr>
          <p:cNvPr id="6" name="Text 1"/>
          <p:cNvSpPr/>
          <p:nvPr/>
        </p:nvSpPr>
        <p:spPr>
          <a:xfrm>
            <a:off x="793790" y="650319"/>
            <a:ext cx="5789414"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Emergency Response</a:t>
            </a:r>
            <a:endParaRPr lang="en-US" sz="4465" dirty="0"/>
          </a:p>
        </p:txBody>
      </p:sp>
      <p:pic>
        <p:nvPicPr>
          <p:cNvPr id="7" name="Image 3" descr="preencoded.png"/>
          <p:cNvPicPr>
            <a:picLocks noChangeAspect="1"/>
          </p:cNvPicPr>
          <p:nvPr/>
        </p:nvPicPr>
        <p:blipFill>
          <a:blip r:embed="rId6"/>
          <a:stretch>
            <a:fillRect/>
          </a:stretch>
        </p:blipFill>
        <p:spPr>
          <a:xfrm>
            <a:off x="793790" y="1699260"/>
            <a:ext cx="1134070" cy="1814513"/>
          </a:xfrm>
          <a:prstGeom prst="rect">
            <a:avLst/>
          </a:prstGeom>
        </p:spPr>
      </p:pic>
      <p:sp>
        <p:nvSpPr>
          <p:cNvPr id="8" name="Text 2"/>
          <p:cNvSpPr/>
          <p:nvPr/>
        </p:nvSpPr>
        <p:spPr>
          <a:xfrm>
            <a:off x="2268022" y="1926074"/>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Fire Detection</a:t>
            </a:r>
            <a:endParaRPr lang="en-US" sz="2233" dirty="0"/>
          </a:p>
        </p:txBody>
      </p:sp>
      <p:sp>
        <p:nvSpPr>
          <p:cNvPr id="9" name="Text 3"/>
          <p:cNvSpPr/>
          <p:nvPr/>
        </p:nvSpPr>
        <p:spPr>
          <a:xfrm>
            <a:off x="2268022" y="2416493"/>
            <a:ext cx="6082189"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The system uses image processing to analyze CCTV footage and detect the presence of flames.</a:t>
            </a:r>
            <a:endParaRPr lang="en-US" sz="1786" dirty="0"/>
          </a:p>
        </p:txBody>
      </p:sp>
      <p:pic>
        <p:nvPicPr>
          <p:cNvPr id="10" name="Image 4" descr="preencoded.png"/>
          <p:cNvPicPr>
            <a:picLocks noChangeAspect="1"/>
          </p:cNvPicPr>
          <p:nvPr/>
        </p:nvPicPr>
        <p:blipFill>
          <a:blip r:embed="rId7"/>
          <a:stretch>
            <a:fillRect/>
          </a:stretch>
        </p:blipFill>
        <p:spPr>
          <a:xfrm>
            <a:off x="793790" y="3513773"/>
            <a:ext cx="1134070" cy="2032754"/>
          </a:xfrm>
          <a:prstGeom prst="rect">
            <a:avLst/>
          </a:prstGeom>
        </p:spPr>
      </p:pic>
      <p:sp>
        <p:nvSpPr>
          <p:cNvPr id="11" name="Text 4"/>
          <p:cNvSpPr/>
          <p:nvPr/>
        </p:nvSpPr>
        <p:spPr>
          <a:xfrm>
            <a:off x="2268022" y="3740587"/>
            <a:ext cx="2835235"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Threat Assessment</a:t>
            </a:r>
            <a:endParaRPr lang="en-US" sz="2233" dirty="0"/>
          </a:p>
        </p:txBody>
      </p:sp>
      <p:sp>
        <p:nvSpPr>
          <p:cNvPr id="12" name="Text 5"/>
          <p:cNvSpPr/>
          <p:nvPr/>
        </p:nvSpPr>
        <p:spPr>
          <a:xfrm>
            <a:off x="2268022" y="4231005"/>
            <a:ext cx="6082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Based on the nature of the flame, the system determines whether the situation is controllable or poses a serious danger.</a:t>
            </a:r>
            <a:endParaRPr lang="en-US" sz="1786" dirty="0"/>
          </a:p>
        </p:txBody>
      </p:sp>
      <p:pic>
        <p:nvPicPr>
          <p:cNvPr id="13" name="Image 5" descr="preencoded.png"/>
          <p:cNvPicPr>
            <a:picLocks noChangeAspect="1"/>
          </p:cNvPicPr>
          <p:nvPr/>
        </p:nvPicPr>
        <p:blipFill>
          <a:blip r:embed="rId8"/>
          <a:stretch>
            <a:fillRect/>
          </a:stretch>
        </p:blipFill>
        <p:spPr>
          <a:xfrm>
            <a:off x="793790" y="5546527"/>
            <a:ext cx="1134070" cy="2032754"/>
          </a:xfrm>
          <a:prstGeom prst="rect">
            <a:avLst/>
          </a:prstGeom>
        </p:spPr>
      </p:pic>
      <p:sp>
        <p:nvSpPr>
          <p:cNvPr id="14" name="Text 6"/>
          <p:cNvSpPr/>
          <p:nvPr/>
        </p:nvSpPr>
        <p:spPr>
          <a:xfrm>
            <a:off x="2268022" y="5773341"/>
            <a:ext cx="2873693" cy="354330"/>
          </a:xfrm>
          <a:prstGeom prst="rect">
            <a:avLst/>
          </a:prstGeom>
          <a:noFill/>
          <a:ln/>
        </p:spPr>
        <p:txBody>
          <a:bodyPr wrap="none" rtlCol="0" anchor="t"/>
          <a:lstStyle/>
          <a:p>
            <a:pPr marL="0" indent="0" algn="l">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Automated Response</a:t>
            </a:r>
            <a:endParaRPr lang="en-US" sz="2233" dirty="0"/>
          </a:p>
        </p:txBody>
      </p:sp>
      <p:sp>
        <p:nvSpPr>
          <p:cNvPr id="15" name="Text 7"/>
          <p:cNvSpPr/>
          <p:nvPr/>
        </p:nvSpPr>
        <p:spPr>
          <a:xfrm>
            <a:off x="2268022" y="6263759"/>
            <a:ext cx="6082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If a serious fire is detected, the system automatically shuts off gas and electricity, and triggers water from taps to extinguish the fire.</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4863" y="2532102"/>
            <a:ext cx="5004554" cy="3165396"/>
          </a:xfrm>
          <a:prstGeom prst="rect">
            <a:avLst/>
          </a:prstGeom>
        </p:spPr>
      </p:pic>
      <p:sp>
        <p:nvSpPr>
          <p:cNvPr id="6" name="Text 1"/>
          <p:cNvSpPr/>
          <p:nvPr/>
        </p:nvSpPr>
        <p:spPr>
          <a:xfrm>
            <a:off x="674489" y="683062"/>
            <a:ext cx="6251377" cy="602218"/>
          </a:xfrm>
          <a:prstGeom prst="rect">
            <a:avLst/>
          </a:prstGeom>
          <a:noFill/>
          <a:ln/>
        </p:spPr>
        <p:txBody>
          <a:bodyPr wrap="none" rtlCol="0" anchor="t"/>
          <a:lstStyle/>
          <a:p>
            <a:pPr marL="0" indent="0">
              <a:lnSpc>
                <a:spcPts val="4743"/>
              </a:lnSpc>
              <a:buNone/>
            </a:pPr>
            <a:r>
              <a:rPr lang="en-US" sz="3794" b="1" dirty="0">
                <a:solidFill>
                  <a:srgbClr val="FFFFFF"/>
                </a:solidFill>
                <a:latin typeface="Instrument Sans" pitchFamily="34" charset="0"/>
                <a:ea typeface="Instrument Sans" pitchFamily="34" charset="-122"/>
                <a:cs typeface="Instrument Sans" pitchFamily="34" charset="-120"/>
              </a:rPr>
              <a:t>Efficiency and Optimization</a:t>
            </a:r>
            <a:endParaRPr lang="en-US" sz="3794" dirty="0"/>
          </a:p>
        </p:txBody>
      </p:sp>
      <p:pic>
        <p:nvPicPr>
          <p:cNvPr id="7" name="Image 3" descr="preencoded.png"/>
          <p:cNvPicPr>
            <a:picLocks noChangeAspect="1"/>
          </p:cNvPicPr>
          <p:nvPr/>
        </p:nvPicPr>
        <p:blipFill>
          <a:blip r:embed="rId6"/>
          <a:stretch>
            <a:fillRect/>
          </a:stretch>
        </p:blipFill>
        <p:spPr>
          <a:xfrm>
            <a:off x="674489" y="1574363"/>
            <a:ext cx="481846" cy="481846"/>
          </a:xfrm>
          <a:prstGeom prst="rect">
            <a:avLst/>
          </a:prstGeom>
        </p:spPr>
      </p:pic>
      <p:sp>
        <p:nvSpPr>
          <p:cNvPr id="8" name="Text 2"/>
          <p:cNvSpPr/>
          <p:nvPr/>
        </p:nvSpPr>
        <p:spPr>
          <a:xfrm>
            <a:off x="674489" y="2248853"/>
            <a:ext cx="2409230" cy="301228"/>
          </a:xfrm>
          <a:prstGeom prst="rect">
            <a:avLst/>
          </a:prstGeom>
          <a:noFill/>
          <a:ln/>
        </p:spPr>
        <p:txBody>
          <a:bodyPr wrap="none" rtlCol="0" anchor="t"/>
          <a:lstStyle/>
          <a:p>
            <a:pPr marL="0" indent="0" algn="l">
              <a:lnSpc>
                <a:spcPts val="2371"/>
              </a:lnSpc>
              <a:buNone/>
            </a:pPr>
            <a:r>
              <a:rPr lang="en-US" sz="1897" b="1" dirty="0">
                <a:solidFill>
                  <a:srgbClr val="CFD0D8"/>
                </a:solidFill>
                <a:latin typeface="Instrument Sans" pitchFamily="34" charset="0"/>
                <a:ea typeface="Instrument Sans" pitchFamily="34" charset="-122"/>
                <a:cs typeface="Instrument Sans" pitchFamily="34" charset="-120"/>
              </a:rPr>
              <a:t>Data Analysis</a:t>
            </a:r>
            <a:endParaRPr lang="en-US" sz="1897" dirty="0"/>
          </a:p>
        </p:txBody>
      </p:sp>
      <p:sp>
        <p:nvSpPr>
          <p:cNvPr id="9" name="Text 3"/>
          <p:cNvSpPr/>
          <p:nvPr/>
        </p:nvSpPr>
        <p:spPr>
          <a:xfrm>
            <a:off x="674489" y="2665690"/>
            <a:ext cx="7795022" cy="616744"/>
          </a:xfrm>
          <a:prstGeom prst="rect">
            <a:avLst/>
          </a:prstGeom>
          <a:noFill/>
          <a:ln/>
        </p:spPr>
        <p:txBody>
          <a:bodyPr wrap="square" rtlCol="0" anchor="t"/>
          <a:lstStyle/>
          <a:p>
            <a:pPr marL="0" indent="0" algn="l">
              <a:lnSpc>
                <a:spcPts val="2428"/>
              </a:lnSpc>
              <a:buNone/>
            </a:pPr>
            <a:r>
              <a:rPr lang="en-US" sz="1518" dirty="0">
                <a:solidFill>
                  <a:srgbClr val="CFD0D8"/>
                </a:solidFill>
                <a:latin typeface="Instrument Sans" pitchFamily="34" charset="0"/>
                <a:ea typeface="Instrument Sans" pitchFamily="34" charset="-122"/>
                <a:cs typeface="Instrument Sans" pitchFamily="34" charset="-120"/>
              </a:rPr>
              <a:t>The system collects and analyzes data on energy consumption to identify opportunities for optimization.</a:t>
            </a:r>
            <a:endParaRPr lang="en-US" sz="1518" dirty="0"/>
          </a:p>
        </p:txBody>
      </p:sp>
      <p:pic>
        <p:nvPicPr>
          <p:cNvPr id="10" name="Image 4" descr="preencoded.png"/>
          <p:cNvPicPr>
            <a:picLocks noChangeAspect="1"/>
          </p:cNvPicPr>
          <p:nvPr/>
        </p:nvPicPr>
        <p:blipFill>
          <a:blip r:embed="rId7"/>
          <a:stretch>
            <a:fillRect/>
          </a:stretch>
        </p:blipFill>
        <p:spPr>
          <a:xfrm>
            <a:off x="674489" y="3860602"/>
            <a:ext cx="481846" cy="481846"/>
          </a:xfrm>
          <a:prstGeom prst="rect">
            <a:avLst/>
          </a:prstGeom>
        </p:spPr>
      </p:pic>
      <p:sp>
        <p:nvSpPr>
          <p:cNvPr id="11" name="Text 4"/>
          <p:cNvSpPr/>
          <p:nvPr/>
        </p:nvSpPr>
        <p:spPr>
          <a:xfrm>
            <a:off x="674489" y="4535091"/>
            <a:ext cx="2409230" cy="301228"/>
          </a:xfrm>
          <a:prstGeom prst="rect">
            <a:avLst/>
          </a:prstGeom>
          <a:noFill/>
          <a:ln/>
        </p:spPr>
        <p:txBody>
          <a:bodyPr wrap="none" rtlCol="0" anchor="t"/>
          <a:lstStyle/>
          <a:p>
            <a:pPr marL="0" indent="0" algn="l">
              <a:lnSpc>
                <a:spcPts val="2371"/>
              </a:lnSpc>
              <a:buNone/>
            </a:pPr>
            <a:r>
              <a:rPr lang="en-US" sz="1897" b="1" dirty="0">
                <a:solidFill>
                  <a:srgbClr val="CFD0D8"/>
                </a:solidFill>
                <a:latin typeface="Instrument Sans" pitchFamily="34" charset="0"/>
                <a:ea typeface="Instrument Sans" pitchFamily="34" charset="-122"/>
                <a:cs typeface="Instrument Sans" pitchFamily="34" charset="-120"/>
              </a:rPr>
              <a:t>Automated Control</a:t>
            </a:r>
            <a:endParaRPr lang="en-US" sz="1897" dirty="0"/>
          </a:p>
        </p:txBody>
      </p:sp>
      <p:sp>
        <p:nvSpPr>
          <p:cNvPr id="12" name="Text 5"/>
          <p:cNvSpPr/>
          <p:nvPr/>
        </p:nvSpPr>
        <p:spPr>
          <a:xfrm>
            <a:off x="674489" y="4951928"/>
            <a:ext cx="7795022" cy="616744"/>
          </a:xfrm>
          <a:prstGeom prst="rect">
            <a:avLst/>
          </a:prstGeom>
          <a:noFill/>
          <a:ln/>
        </p:spPr>
        <p:txBody>
          <a:bodyPr wrap="square" rtlCol="0" anchor="t"/>
          <a:lstStyle/>
          <a:p>
            <a:pPr marL="0" indent="0" algn="l">
              <a:lnSpc>
                <a:spcPts val="2428"/>
              </a:lnSpc>
              <a:buNone/>
            </a:pPr>
            <a:r>
              <a:rPr lang="en-US" sz="1518" dirty="0">
                <a:solidFill>
                  <a:srgbClr val="CFD0D8"/>
                </a:solidFill>
                <a:latin typeface="Instrument Sans" pitchFamily="34" charset="0"/>
                <a:ea typeface="Instrument Sans" pitchFamily="34" charset="-122"/>
                <a:cs typeface="Instrument Sans" pitchFamily="34" charset="-120"/>
              </a:rPr>
              <a:t>The system automatically adjusts settings to optimize energy usage and minimize waste.</a:t>
            </a:r>
            <a:endParaRPr lang="en-US" sz="1518" dirty="0"/>
          </a:p>
        </p:txBody>
      </p:sp>
      <p:pic>
        <p:nvPicPr>
          <p:cNvPr id="13" name="Image 5" descr="preencoded.png"/>
          <p:cNvPicPr>
            <a:picLocks noChangeAspect="1"/>
          </p:cNvPicPr>
          <p:nvPr/>
        </p:nvPicPr>
        <p:blipFill>
          <a:blip r:embed="rId8"/>
          <a:stretch>
            <a:fillRect/>
          </a:stretch>
        </p:blipFill>
        <p:spPr>
          <a:xfrm>
            <a:off x="674489" y="6146840"/>
            <a:ext cx="481846" cy="481846"/>
          </a:xfrm>
          <a:prstGeom prst="rect">
            <a:avLst/>
          </a:prstGeom>
        </p:spPr>
      </p:pic>
      <p:sp>
        <p:nvSpPr>
          <p:cNvPr id="14" name="Text 6"/>
          <p:cNvSpPr/>
          <p:nvPr/>
        </p:nvSpPr>
        <p:spPr>
          <a:xfrm>
            <a:off x="674489" y="6821329"/>
            <a:ext cx="2409230" cy="301228"/>
          </a:xfrm>
          <a:prstGeom prst="rect">
            <a:avLst/>
          </a:prstGeom>
          <a:noFill/>
          <a:ln/>
        </p:spPr>
        <p:txBody>
          <a:bodyPr wrap="none" rtlCol="0" anchor="t"/>
          <a:lstStyle/>
          <a:p>
            <a:pPr marL="0" indent="0" algn="l">
              <a:lnSpc>
                <a:spcPts val="2371"/>
              </a:lnSpc>
              <a:buNone/>
            </a:pPr>
            <a:r>
              <a:rPr lang="en-US" sz="1897" b="1" dirty="0">
                <a:solidFill>
                  <a:srgbClr val="CFD0D8"/>
                </a:solidFill>
                <a:latin typeface="Instrument Sans" pitchFamily="34" charset="0"/>
                <a:ea typeface="Instrument Sans" pitchFamily="34" charset="-122"/>
                <a:cs typeface="Instrument Sans" pitchFamily="34" charset="-120"/>
              </a:rPr>
              <a:t>Scheduling</a:t>
            </a:r>
            <a:endParaRPr lang="en-US" sz="1897" dirty="0"/>
          </a:p>
        </p:txBody>
      </p:sp>
      <p:sp>
        <p:nvSpPr>
          <p:cNvPr id="15" name="Text 7"/>
          <p:cNvSpPr/>
          <p:nvPr/>
        </p:nvSpPr>
        <p:spPr>
          <a:xfrm>
            <a:off x="674489" y="7238167"/>
            <a:ext cx="7795022" cy="308372"/>
          </a:xfrm>
          <a:prstGeom prst="rect">
            <a:avLst/>
          </a:prstGeom>
          <a:noFill/>
          <a:ln/>
        </p:spPr>
        <p:txBody>
          <a:bodyPr wrap="none" rtlCol="0" anchor="t"/>
          <a:lstStyle/>
          <a:p>
            <a:pPr marL="0" indent="0" algn="l">
              <a:lnSpc>
                <a:spcPts val="2428"/>
              </a:lnSpc>
              <a:buNone/>
            </a:pPr>
            <a:r>
              <a:rPr lang="en-US" sz="1518" dirty="0">
                <a:solidFill>
                  <a:srgbClr val="CFD0D8"/>
                </a:solidFill>
                <a:latin typeface="Instrument Sans" pitchFamily="34" charset="0"/>
                <a:ea typeface="Instrument Sans" pitchFamily="34" charset="-122"/>
                <a:cs typeface="Instrument Sans" pitchFamily="34" charset="-120"/>
              </a:rPr>
              <a:t>Homeowners can set schedules for appliances and utilities to improve efficiency.</a:t>
            </a:r>
            <a:endParaRPr lang="en-US" sz="151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31148"/>
          </a:xfrm>
          <a:prstGeom prst="rect">
            <a:avLst/>
          </a:prstGeom>
        </p:spPr>
      </p:pic>
      <p:pic>
        <p:nvPicPr>
          <p:cNvPr id="5" name="Image 2" descr="preencoded.png"/>
          <p:cNvPicPr>
            <a:picLocks noChangeAspect="1"/>
          </p:cNvPicPr>
          <p:nvPr/>
        </p:nvPicPr>
        <p:blipFill>
          <a:blip r:embed="rId5"/>
          <a:stretch>
            <a:fillRect/>
          </a:stretch>
        </p:blipFill>
        <p:spPr>
          <a:xfrm>
            <a:off x="9419511" y="2330648"/>
            <a:ext cx="4935260" cy="3569851"/>
          </a:xfrm>
          <a:prstGeom prst="rect">
            <a:avLst/>
          </a:prstGeom>
        </p:spPr>
      </p:pic>
      <p:sp>
        <p:nvSpPr>
          <p:cNvPr id="6" name="Text 1"/>
          <p:cNvSpPr/>
          <p:nvPr/>
        </p:nvSpPr>
        <p:spPr>
          <a:xfrm>
            <a:off x="771644" y="606266"/>
            <a:ext cx="7600712" cy="1378029"/>
          </a:xfrm>
          <a:prstGeom prst="rect">
            <a:avLst/>
          </a:prstGeom>
          <a:noFill/>
          <a:ln/>
        </p:spPr>
        <p:txBody>
          <a:bodyPr wrap="square" rtlCol="0" anchor="t"/>
          <a:lstStyle/>
          <a:p>
            <a:pPr marL="0" indent="0">
              <a:lnSpc>
                <a:spcPts val="5426"/>
              </a:lnSpc>
              <a:buNone/>
            </a:pPr>
            <a:r>
              <a:rPr lang="en-US" sz="4341" b="1" dirty="0">
                <a:solidFill>
                  <a:srgbClr val="FFFFFF"/>
                </a:solidFill>
                <a:latin typeface="Instrument Sans" pitchFamily="34" charset="0"/>
                <a:ea typeface="Instrument Sans" pitchFamily="34" charset="-122"/>
                <a:cs typeface="Instrument Sans" pitchFamily="34" charset="-120"/>
              </a:rPr>
              <a:t>Benefits of Integrated Home Energy Management</a:t>
            </a:r>
            <a:endParaRPr lang="en-US" sz="4341" dirty="0"/>
          </a:p>
        </p:txBody>
      </p:sp>
      <p:sp>
        <p:nvSpPr>
          <p:cNvPr id="7" name="Shape 2"/>
          <p:cNvSpPr/>
          <p:nvPr/>
        </p:nvSpPr>
        <p:spPr>
          <a:xfrm>
            <a:off x="1080254" y="2314932"/>
            <a:ext cx="44053" cy="5309949"/>
          </a:xfrm>
          <a:prstGeom prst="roundRect">
            <a:avLst>
              <a:gd name="adj" fmla="val 225238"/>
            </a:avLst>
          </a:prstGeom>
          <a:solidFill>
            <a:srgbClr val="55555C"/>
          </a:solidFill>
          <a:ln/>
        </p:spPr>
        <p:txBody>
          <a:bodyPr/>
          <a:lstStyle/>
          <a:p>
            <a:endParaRPr lang="en-US"/>
          </a:p>
        </p:txBody>
      </p:sp>
      <p:sp>
        <p:nvSpPr>
          <p:cNvPr id="8" name="Shape 3"/>
          <p:cNvSpPr/>
          <p:nvPr/>
        </p:nvSpPr>
        <p:spPr>
          <a:xfrm>
            <a:off x="1350288" y="2788920"/>
            <a:ext cx="771644" cy="44053"/>
          </a:xfrm>
          <a:prstGeom prst="roundRect">
            <a:avLst>
              <a:gd name="adj" fmla="val 225238"/>
            </a:avLst>
          </a:prstGeom>
          <a:solidFill>
            <a:srgbClr val="55555C"/>
          </a:solidFill>
          <a:ln/>
        </p:spPr>
        <p:txBody>
          <a:bodyPr/>
          <a:lstStyle/>
          <a:p>
            <a:endParaRPr lang="en-US"/>
          </a:p>
        </p:txBody>
      </p:sp>
      <p:sp>
        <p:nvSpPr>
          <p:cNvPr id="9" name="Shape 4"/>
          <p:cNvSpPr/>
          <p:nvPr/>
        </p:nvSpPr>
        <p:spPr>
          <a:xfrm>
            <a:off x="854273" y="2562939"/>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10" name="Text 5"/>
          <p:cNvSpPr/>
          <p:nvPr/>
        </p:nvSpPr>
        <p:spPr>
          <a:xfrm>
            <a:off x="1038225" y="2645569"/>
            <a:ext cx="127992"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1</a:t>
            </a:r>
            <a:endParaRPr lang="en-US" sz="2604" dirty="0"/>
          </a:p>
        </p:txBody>
      </p:sp>
      <p:sp>
        <p:nvSpPr>
          <p:cNvPr id="11" name="Text 6"/>
          <p:cNvSpPr/>
          <p:nvPr/>
        </p:nvSpPr>
        <p:spPr>
          <a:xfrm>
            <a:off x="2314932" y="2535317"/>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Safety</a:t>
            </a:r>
            <a:endParaRPr lang="en-US" sz="2170" dirty="0"/>
          </a:p>
        </p:txBody>
      </p:sp>
      <p:sp>
        <p:nvSpPr>
          <p:cNvPr id="12" name="Text 7"/>
          <p:cNvSpPr/>
          <p:nvPr/>
        </p:nvSpPr>
        <p:spPr>
          <a:xfrm>
            <a:off x="2314932" y="3012043"/>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Enhances the safety of the home by quickly detecting and responding to emergencies.</a:t>
            </a:r>
            <a:endParaRPr lang="en-US" sz="1736" dirty="0"/>
          </a:p>
        </p:txBody>
      </p:sp>
      <p:sp>
        <p:nvSpPr>
          <p:cNvPr id="13" name="Shape 8"/>
          <p:cNvSpPr/>
          <p:nvPr/>
        </p:nvSpPr>
        <p:spPr>
          <a:xfrm>
            <a:off x="1350288" y="4632365"/>
            <a:ext cx="771644" cy="44053"/>
          </a:xfrm>
          <a:prstGeom prst="roundRect">
            <a:avLst>
              <a:gd name="adj" fmla="val 225238"/>
            </a:avLst>
          </a:prstGeom>
          <a:solidFill>
            <a:srgbClr val="55555C"/>
          </a:solidFill>
          <a:ln/>
        </p:spPr>
        <p:txBody>
          <a:bodyPr/>
          <a:lstStyle/>
          <a:p>
            <a:endParaRPr lang="en-US"/>
          </a:p>
        </p:txBody>
      </p:sp>
      <p:sp>
        <p:nvSpPr>
          <p:cNvPr id="14" name="Shape 9"/>
          <p:cNvSpPr/>
          <p:nvPr/>
        </p:nvSpPr>
        <p:spPr>
          <a:xfrm>
            <a:off x="854273" y="4406384"/>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15" name="Text 10"/>
          <p:cNvSpPr/>
          <p:nvPr/>
        </p:nvSpPr>
        <p:spPr>
          <a:xfrm>
            <a:off x="1010126" y="4489013"/>
            <a:ext cx="184190"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2</a:t>
            </a:r>
            <a:endParaRPr lang="en-US" sz="2604" dirty="0"/>
          </a:p>
        </p:txBody>
      </p:sp>
      <p:sp>
        <p:nvSpPr>
          <p:cNvPr id="16" name="Text 11"/>
          <p:cNvSpPr/>
          <p:nvPr/>
        </p:nvSpPr>
        <p:spPr>
          <a:xfrm>
            <a:off x="2314932" y="4378762"/>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Efficiency</a:t>
            </a:r>
            <a:endParaRPr lang="en-US" sz="2170" dirty="0"/>
          </a:p>
        </p:txBody>
      </p:sp>
      <p:sp>
        <p:nvSpPr>
          <p:cNvPr id="17" name="Text 12"/>
          <p:cNvSpPr/>
          <p:nvPr/>
        </p:nvSpPr>
        <p:spPr>
          <a:xfrm>
            <a:off x="2314932" y="4855488"/>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Optimizes energy and resource usage to reduce costs and environmental impact.</a:t>
            </a:r>
            <a:endParaRPr lang="en-US" sz="1736" dirty="0"/>
          </a:p>
        </p:txBody>
      </p:sp>
      <p:sp>
        <p:nvSpPr>
          <p:cNvPr id="18" name="Shape 13"/>
          <p:cNvSpPr/>
          <p:nvPr/>
        </p:nvSpPr>
        <p:spPr>
          <a:xfrm>
            <a:off x="1350288" y="6475809"/>
            <a:ext cx="771644" cy="44053"/>
          </a:xfrm>
          <a:prstGeom prst="roundRect">
            <a:avLst>
              <a:gd name="adj" fmla="val 225238"/>
            </a:avLst>
          </a:prstGeom>
          <a:solidFill>
            <a:srgbClr val="55555C"/>
          </a:solidFill>
          <a:ln/>
        </p:spPr>
        <p:txBody>
          <a:bodyPr/>
          <a:lstStyle/>
          <a:p>
            <a:endParaRPr lang="en-US"/>
          </a:p>
        </p:txBody>
      </p:sp>
      <p:sp>
        <p:nvSpPr>
          <p:cNvPr id="19" name="Shape 14"/>
          <p:cNvSpPr/>
          <p:nvPr/>
        </p:nvSpPr>
        <p:spPr>
          <a:xfrm>
            <a:off x="854273" y="6249829"/>
            <a:ext cx="496014" cy="496014"/>
          </a:xfrm>
          <a:prstGeom prst="roundRect">
            <a:avLst>
              <a:gd name="adj" fmla="val 20004"/>
            </a:avLst>
          </a:prstGeom>
          <a:solidFill>
            <a:srgbClr val="3C3C43"/>
          </a:solidFill>
          <a:ln w="7620">
            <a:solidFill>
              <a:srgbClr val="55555C"/>
            </a:solidFill>
            <a:prstDash val="solid"/>
          </a:ln>
        </p:spPr>
        <p:txBody>
          <a:bodyPr/>
          <a:lstStyle/>
          <a:p>
            <a:endParaRPr lang="en-US"/>
          </a:p>
        </p:txBody>
      </p:sp>
      <p:sp>
        <p:nvSpPr>
          <p:cNvPr id="20" name="Text 15"/>
          <p:cNvSpPr/>
          <p:nvPr/>
        </p:nvSpPr>
        <p:spPr>
          <a:xfrm>
            <a:off x="1006554" y="6332458"/>
            <a:ext cx="191453" cy="330756"/>
          </a:xfrm>
          <a:prstGeom prst="rect">
            <a:avLst/>
          </a:prstGeom>
          <a:noFill/>
          <a:ln/>
        </p:spPr>
        <p:txBody>
          <a:bodyPr wrap="none" rtlCol="0" anchor="t"/>
          <a:lstStyle/>
          <a:p>
            <a:pPr marL="0" indent="0" algn="ctr">
              <a:lnSpc>
                <a:spcPts val="2604"/>
              </a:lnSpc>
              <a:buNone/>
            </a:pPr>
            <a:r>
              <a:rPr lang="en-US" sz="2604" b="1" dirty="0">
                <a:solidFill>
                  <a:srgbClr val="CFD0D8"/>
                </a:solidFill>
                <a:latin typeface="Instrument Sans" pitchFamily="34" charset="0"/>
                <a:ea typeface="Instrument Sans" pitchFamily="34" charset="-122"/>
                <a:cs typeface="Instrument Sans" pitchFamily="34" charset="-120"/>
              </a:rPr>
              <a:t>3</a:t>
            </a:r>
            <a:endParaRPr lang="en-US" sz="2604" dirty="0"/>
          </a:p>
        </p:txBody>
      </p:sp>
      <p:sp>
        <p:nvSpPr>
          <p:cNvPr id="21" name="Text 16"/>
          <p:cNvSpPr/>
          <p:nvPr/>
        </p:nvSpPr>
        <p:spPr>
          <a:xfrm>
            <a:off x="2314932" y="6222206"/>
            <a:ext cx="2756178" cy="344448"/>
          </a:xfrm>
          <a:prstGeom prst="rect">
            <a:avLst/>
          </a:prstGeom>
          <a:noFill/>
          <a:ln/>
        </p:spPr>
        <p:txBody>
          <a:bodyPr wrap="none" rtlCol="0" anchor="t"/>
          <a:lstStyle/>
          <a:p>
            <a:pPr marL="0" indent="0" algn="l">
              <a:lnSpc>
                <a:spcPts val="2713"/>
              </a:lnSpc>
              <a:buNone/>
            </a:pPr>
            <a:r>
              <a:rPr lang="en-US" sz="2170" b="1" dirty="0">
                <a:solidFill>
                  <a:srgbClr val="CFD0D8"/>
                </a:solidFill>
                <a:latin typeface="Instrument Sans" pitchFamily="34" charset="0"/>
                <a:ea typeface="Instrument Sans" pitchFamily="34" charset="-122"/>
                <a:cs typeface="Instrument Sans" pitchFamily="34" charset="-120"/>
              </a:rPr>
              <a:t>Convenience</a:t>
            </a:r>
            <a:endParaRPr lang="en-US" sz="2170" dirty="0"/>
          </a:p>
        </p:txBody>
      </p:sp>
      <p:sp>
        <p:nvSpPr>
          <p:cNvPr id="22" name="Text 17"/>
          <p:cNvSpPr/>
          <p:nvPr/>
        </p:nvSpPr>
        <p:spPr>
          <a:xfrm>
            <a:off x="2314932" y="6698933"/>
            <a:ext cx="6057424" cy="705564"/>
          </a:xfrm>
          <a:prstGeom prst="rect">
            <a:avLst/>
          </a:prstGeom>
          <a:noFill/>
          <a:ln/>
        </p:spPr>
        <p:txBody>
          <a:bodyPr wrap="square" rtlCol="0" anchor="t"/>
          <a:lstStyle/>
          <a:p>
            <a:pPr marL="0" indent="0" algn="l">
              <a:lnSpc>
                <a:spcPts val="2778"/>
              </a:lnSpc>
              <a:buNone/>
            </a:pPr>
            <a:r>
              <a:rPr lang="en-US" sz="1736" dirty="0">
                <a:solidFill>
                  <a:srgbClr val="CFD0D8"/>
                </a:solidFill>
                <a:latin typeface="Instrument Sans" pitchFamily="34" charset="0"/>
                <a:ea typeface="Instrument Sans" pitchFamily="34" charset="-122"/>
                <a:cs typeface="Instrument Sans" pitchFamily="34" charset="-120"/>
              </a:rPr>
              <a:t>Provides homeowners with intuitive control and automation for a seamless living experience.</a:t>
            </a:r>
            <a:endParaRPr lang="en-US" sz="173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927741"/>
            <a:ext cx="4919305" cy="4374118"/>
          </a:xfrm>
          <a:prstGeom prst="rect">
            <a:avLst/>
          </a:prstGeom>
        </p:spPr>
      </p:pic>
      <p:sp>
        <p:nvSpPr>
          <p:cNvPr id="6" name="Text 1"/>
          <p:cNvSpPr/>
          <p:nvPr/>
        </p:nvSpPr>
        <p:spPr>
          <a:xfrm>
            <a:off x="6280190" y="2683073"/>
            <a:ext cx="5670590"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Conclusion</a:t>
            </a:r>
            <a:endParaRPr lang="en-US" sz="4465" dirty="0"/>
          </a:p>
        </p:txBody>
      </p:sp>
      <p:sp>
        <p:nvSpPr>
          <p:cNvPr id="7" name="Text 2"/>
          <p:cNvSpPr/>
          <p:nvPr/>
        </p:nvSpPr>
        <p:spPr>
          <a:xfrm>
            <a:off x="6280190" y="3732014"/>
            <a:ext cx="7556421"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An integrated home energy management system leverages advanced technologies to create a safer, more efficient, and more convenient living environment for homeowners. By monitoring and optimizing the use of electricity, gas, and water, the system ensures the well-being of the occupants and reduces the environmental impact of the home.</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1705</Words>
  <Application>Microsoft Office PowerPoint</Application>
  <PresentationFormat>Custom</PresentationFormat>
  <Paragraphs>230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Damitha Mahanama</cp:lastModifiedBy>
  <cp:revision>2</cp:revision>
  <dcterms:created xsi:type="dcterms:W3CDTF">2024-07-10T07:21:41Z</dcterms:created>
  <dcterms:modified xsi:type="dcterms:W3CDTF">2024-07-10T09:14:26Z</dcterms:modified>
</cp:coreProperties>
</file>